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no"?><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0"/>
  </p:notesMasterIdLst>
  <p:handoutMasterIdLst>
    <p:handoutMasterId r:id="rId11"/>
  </p:handoutMasterIdLst>
  <p:sldIdLst>
    <p:sldId id="258" r:id="rId2"/>
    <p:sldId id="294" r:id="rId3"/>
    <p:sldId id="295" r:id="rId4"/>
    <p:sldId id="303" r:id="rId5"/>
    <p:sldId id="310" r:id="rId6"/>
    <p:sldId id="311" r:id="rId7"/>
    <p:sldId id="309" r:id="rId8"/>
    <p:sldId id="308" r:id="rId9"/>
  </p:sldIdLst>
  <p:sldSz cx="9144000" cy="6858000" type="screen4x3"/>
  <p:notesSz cx="6797675" cy="9926638"/>
  <p:defaultTextStyle>
    <a:defPPr>
      <a:defRPr lang="ja-JP"/>
    </a:defPPr>
    <a:lvl1pPr algn="ctr" rtl="0" fontAlgn="base">
      <a:spcBef>
        <a:spcPct val="0"/>
      </a:spcBef>
      <a:spcAft>
        <a:spcPct val="0"/>
      </a:spcAft>
      <a:defRPr kumimoji="1" sz="1400" kern="1200">
        <a:solidFill>
          <a:srgbClr val="008000"/>
        </a:solidFill>
        <a:latin typeface="Times New Roman" pitchFamily="18" charset="0"/>
        <a:ea typeface="HG丸ｺﾞｼｯｸM-PRO" pitchFamily="50" charset="-128"/>
        <a:cs typeface="+mn-cs"/>
      </a:defRPr>
    </a:lvl1pPr>
    <a:lvl2pPr marL="457200" algn="ctr" rtl="0" fontAlgn="base">
      <a:spcBef>
        <a:spcPct val="0"/>
      </a:spcBef>
      <a:spcAft>
        <a:spcPct val="0"/>
      </a:spcAft>
      <a:defRPr kumimoji="1" sz="1400" kern="1200">
        <a:solidFill>
          <a:srgbClr val="008000"/>
        </a:solidFill>
        <a:latin typeface="Times New Roman" pitchFamily="18" charset="0"/>
        <a:ea typeface="HG丸ｺﾞｼｯｸM-PRO" pitchFamily="50" charset="-128"/>
        <a:cs typeface="+mn-cs"/>
      </a:defRPr>
    </a:lvl2pPr>
    <a:lvl3pPr marL="914400" algn="ctr" rtl="0" fontAlgn="base">
      <a:spcBef>
        <a:spcPct val="0"/>
      </a:spcBef>
      <a:spcAft>
        <a:spcPct val="0"/>
      </a:spcAft>
      <a:defRPr kumimoji="1" sz="1400" kern="1200">
        <a:solidFill>
          <a:srgbClr val="008000"/>
        </a:solidFill>
        <a:latin typeface="Times New Roman" pitchFamily="18" charset="0"/>
        <a:ea typeface="HG丸ｺﾞｼｯｸM-PRO" pitchFamily="50" charset="-128"/>
        <a:cs typeface="+mn-cs"/>
      </a:defRPr>
    </a:lvl3pPr>
    <a:lvl4pPr marL="1371600" algn="ctr" rtl="0" fontAlgn="base">
      <a:spcBef>
        <a:spcPct val="0"/>
      </a:spcBef>
      <a:spcAft>
        <a:spcPct val="0"/>
      </a:spcAft>
      <a:defRPr kumimoji="1" sz="1400" kern="1200">
        <a:solidFill>
          <a:srgbClr val="008000"/>
        </a:solidFill>
        <a:latin typeface="Times New Roman" pitchFamily="18" charset="0"/>
        <a:ea typeface="HG丸ｺﾞｼｯｸM-PRO" pitchFamily="50" charset="-128"/>
        <a:cs typeface="+mn-cs"/>
      </a:defRPr>
    </a:lvl4pPr>
    <a:lvl5pPr marL="1828800" algn="ctr" rtl="0" fontAlgn="base">
      <a:spcBef>
        <a:spcPct val="0"/>
      </a:spcBef>
      <a:spcAft>
        <a:spcPct val="0"/>
      </a:spcAft>
      <a:defRPr kumimoji="1" sz="1400" kern="1200">
        <a:solidFill>
          <a:srgbClr val="008000"/>
        </a:solidFill>
        <a:latin typeface="Times New Roman" pitchFamily="18" charset="0"/>
        <a:ea typeface="HG丸ｺﾞｼｯｸM-PRO" pitchFamily="50" charset="-128"/>
        <a:cs typeface="+mn-cs"/>
      </a:defRPr>
    </a:lvl5pPr>
    <a:lvl6pPr marL="2286000" algn="l" defTabSz="914400" rtl="0" eaLnBrk="1" latinLnBrk="0" hangingPunct="1">
      <a:defRPr kumimoji="1" sz="1400" kern="1200">
        <a:solidFill>
          <a:srgbClr val="008000"/>
        </a:solidFill>
        <a:latin typeface="Times New Roman" pitchFamily="18" charset="0"/>
        <a:ea typeface="HG丸ｺﾞｼｯｸM-PRO" pitchFamily="50" charset="-128"/>
        <a:cs typeface="+mn-cs"/>
      </a:defRPr>
    </a:lvl6pPr>
    <a:lvl7pPr marL="2743200" algn="l" defTabSz="914400" rtl="0" eaLnBrk="1" latinLnBrk="0" hangingPunct="1">
      <a:defRPr kumimoji="1" sz="1400" kern="1200">
        <a:solidFill>
          <a:srgbClr val="008000"/>
        </a:solidFill>
        <a:latin typeface="Times New Roman" pitchFamily="18" charset="0"/>
        <a:ea typeface="HG丸ｺﾞｼｯｸM-PRO" pitchFamily="50" charset="-128"/>
        <a:cs typeface="+mn-cs"/>
      </a:defRPr>
    </a:lvl7pPr>
    <a:lvl8pPr marL="3200400" algn="l" defTabSz="914400" rtl="0" eaLnBrk="1" latinLnBrk="0" hangingPunct="1">
      <a:defRPr kumimoji="1" sz="1400" kern="1200">
        <a:solidFill>
          <a:srgbClr val="008000"/>
        </a:solidFill>
        <a:latin typeface="Times New Roman" pitchFamily="18" charset="0"/>
        <a:ea typeface="HG丸ｺﾞｼｯｸM-PRO" pitchFamily="50" charset="-128"/>
        <a:cs typeface="+mn-cs"/>
      </a:defRPr>
    </a:lvl8pPr>
    <a:lvl9pPr marL="3657600" algn="l" defTabSz="914400" rtl="0" eaLnBrk="1" latinLnBrk="0" hangingPunct="1">
      <a:defRPr kumimoji="1" sz="1400" kern="1200">
        <a:solidFill>
          <a:srgbClr val="008000"/>
        </a:solidFill>
        <a:latin typeface="Times New Roman" pitchFamily="18" charset="0"/>
        <a:ea typeface="HG丸ｺﾞｼｯｸM-PRO" pitchFamily="50" charset="-128"/>
        <a:cs typeface="+mn-cs"/>
      </a:defRPr>
    </a:lvl9pPr>
  </p:defaultTextStyle>
  <p:extLst>
    <p:ext uri="{521415D9-36F7-43E2-AB2F-B90AF26B5E84}">
      <p14:sectionLst xmlns:p14="http://schemas.microsoft.com/office/powerpoint/2010/main">
        <p14:section name="既定のセクション" id="{DBB6E0F1-C8EB-43F4-8D57-974372EA820E}">
          <p14:sldIdLst>
            <p14:sldId id="258"/>
            <p14:sldId id="294"/>
            <p14:sldId id="295"/>
            <p14:sldId id="303"/>
            <p14:sldId id="310"/>
            <p14:sldId id="311"/>
            <p14:sldId id="309"/>
            <p14:sldId id="308"/>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6"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FF"/>
    <a:srgbClr val="0033CC"/>
    <a:srgbClr val="FFCCFF"/>
    <a:srgbClr val="CCECFF"/>
    <a:srgbClr val="FFFFCC"/>
    <a:srgbClr val="FFFF99"/>
    <a:srgbClr val="FFFF66"/>
    <a:srgbClr val="339966"/>
    <a:srgbClr val="FFCC66"/>
    <a:srgbClr val="CC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75DCB02-9BB8-47FD-8907-85C794F793BA}" styleName="テーマ スタイル 1 - アクセント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202B0CA-FC54-4496-8BCA-5EF66A818D29}" styleName="スタイル (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91EBBBCC-DAD2-459C-BE2E-F6DE35CF9A28}" styleName="濃色スタイル 2 - アクセント 3/アクセント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426" autoAdjust="0"/>
    <p:restoredTop sz="97970" autoAdjust="0"/>
  </p:normalViewPr>
  <p:slideViewPr>
    <p:cSldViewPr>
      <p:cViewPr varScale="1">
        <p:scale>
          <a:sx n="73" d="100"/>
          <a:sy n="73" d="100"/>
        </p:scale>
        <p:origin x="1218" y="72"/>
      </p:cViewPr>
      <p:guideLst>
        <p:guide orient="horz" pos="2160"/>
        <p:guide pos="2880"/>
      </p:guideLst>
    </p:cSldViewPr>
  </p:slideViewPr>
  <p:notesTextViewPr>
    <p:cViewPr>
      <p:scale>
        <a:sx n="100" d="100"/>
        <a:sy n="100" d="100"/>
      </p:scale>
      <p:origin x="0" y="0"/>
    </p:cViewPr>
  </p:notesTextViewPr>
  <p:notesViewPr>
    <p:cSldViewPr>
      <p:cViewPr varScale="1">
        <p:scale>
          <a:sx n="47" d="100"/>
          <a:sy n="47" d="100"/>
        </p:scale>
        <p:origin x="-2928" y="-114"/>
      </p:cViewPr>
      <p:guideLst>
        <p:guide orient="horz" pos="3126"/>
        <p:guide pos="2141"/>
      </p:guideLst>
    </p:cSldViewPr>
  </p:notesViewPr>
  <p:gridSpacing cx="72008" cy="72008"/>
</p:viewPr>
</file>

<file path=ppt/_rels/presentation.xml.rels><?xml version="1.0" encoding="UTF-8" standalone="no"?><Relationships xmlns="http://schemas.openxmlformats.org/package/2006/relationships"><Relationship Id="rId1" Target="slideMasters/slideMaster1.xml" Type="http://schemas.openxmlformats.org/officeDocument/2006/relationships/slideMaster"/><Relationship Id="rId10" Target="notesMasters/notesMaster1.xml" Type="http://schemas.openxmlformats.org/officeDocument/2006/relationships/notesMaster"/><Relationship Id="rId11" Target="handoutMasters/handoutMaster1.xml" Type="http://schemas.openxmlformats.org/officeDocument/2006/relationships/handoutMaster"/><Relationship Id="rId12" Target="presProps.xml" Type="http://schemas.openxmlformats.org/officeDocument/2006/relationships/presProps"/><Relationship Id="rId13" Target="viewProps.xml" Type="http://schemas.openxmlformats.org/officeDocument/2006/relationships/viewProps"/><Relationship Id="rId14" Target="theme/theme1.xml" Type="http://schemas.openxmlformats.org/officeDocument/2006/relationships/theme"/><Relationship Id="rId15" Target="tableStyles.xml" Type="http://schemas.openxmlformats.org/officeDocument/2006/relationships/tableStyle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handoutMasters/_rels/handoutMaster1.xml.rels><?xml version="1.0" encoding="UTF-8" standalone="no"?><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0" y="0"/>
            <a:ext cx="2946247" cy="496732"/>
          </a:xfrm>
          <a:prstGeom prst="rect">
            <a:avLst/>
          </a:prstGeom>
          <a:noFill/>
          <a:ln w="9525">
            <a:noFill/>
            <a:miter lim="800000"/>
            <a:headEnd/>
            <a:tailEnd/>
          </a:ln>
          <a:effectLst/>
        </p:spPr>
        <p:txBody>
          <a:bodyPr vert="horz" wrap="square" lIns="92086" tIns="46042" rIns="92086" bIns="46042" numCol="1" anchor="t" anchorCtr="0" compatLnSpc="1">
            <a:prstTxWarp prst="textNoShape">
              <a:avLst/>
            </a:prstTxWarp>
          </a:bodyPr>
          <a:lstStyle>
            <a:lvl1pPr algn="l">
              <a:defRPr sz="1200">
                <a:solidFill>
                  <a:schemeClr val="tx1"/>
                </a:solidFill>
                <a:latin typeface="Arial" charset="0"/>
                <a:ea typeface="ＭＳ Ｐゴシック" charset="-128"/>
              </a:defRPr>
            </a:lvl1pPr>
          </a:lstStyle>
          <a:p>
            <a:endParaRPr lang="en-US" altLang="ja-JP"/>
          </a:p>
        </p:txBody>
      </p:sp>
      <p:sp>
        <p:nvSpPr>
          <p:cNvPr id="24579" name="Rectangle 3"/>
          <p:cNvSpPr>
            <a:spLocks noGrp="1" noChangeArrowheads="1"/>
          </p:cNvSpPr>
          <p:nvPr>
            <p:ph type="dt" sz="quarter" idx="1"/>
          </p:nvPr>
        </p:nvSpPr>
        <p:spPr bwMode="auto">
          <a:xfrm>
            <a:off x="3849828" y="0"/>
            <a:ext cx="2946246" cy="496732"/>
          </a:xfrm>
          <a:prstGeom prst="rect">
            <a:avLst/>
          </a:prstGeom>
          <a:noFill/>
          <a:ln w="9525">
            <a:noFill/>
            <a:miter lim="800000"/>
            <a:headEnd/>
            <a:tailEnd/>
          </a:ln>
          <a:effectLst/>
        </p:spPr>
        <p:txBody>
          <a:bodyPr vert="horz" wrap="square" lIns="92086" tIns="46042" rIns="92086" bIns="46042" numCol="1" anchor="t" anchorCtr="0" compatLnSpc="1">
            <a:prstTxWarp prst="textNoShape">
              <a:avLst/>
            </a:prstTxWarp>
          </a:bodyPr>
          <a:lstStyle>
            <a:lvl1pPr algn="r">
              <a:defRPr sz="1200">
                <a:solidFill>
                  <a:schemeClr val="tx1"/>
                </a:solidFill>
                <a:latin typeface="Arial" charset="0"/>
                <a:ea typeface="ＭＳ Ｐゴシック" charset="-128"/>
              </a:defRPr>
            </a:lvl1pPr>
          </a:lstStyle>
          <a:p>
            <a:endParaRPr lang="en-US" altLang="ja-JP"/>
          </a:p>
        </p:txBody>
      </p:sp>
      <p:sp>
        <p:nvSpPr>
          <p:cNvPr id="24580" name="Rectangle 4"/>
          <p:cNvSpPr>
            <a:spLocks noGrp="1" noChangeArrowheads="1"/>
          </p:cNvSpPr>
          <p:nvPr>
            <p:ph type="ftr" sz="quarter" idx="2"/>
          </p:nvPr>
        </p:nvSpPr>
        <p:spPr bwMode="auto">
          <a:xfrm>
            <a:off x="0" y="9428311"/>
            <a:ext cx="2946247" cy="496731"/>
          </a:xfrm>
          <a:prstGeom prst="rect">
            <a:avLst/>
          </a:prstGeom>
          <a:noFill/>
          <a:ln w="9525">
            <a:noFill/>
            <a:miter lim="800000"/>
            <a:headEnd/>
            <a:tailEnd/>
          </a:ln>
          <a:effectLst/>
        </p:spPr>
        <p:txBody>
          <a:bodyPr vert="horz" wrap="square" lIns="92086" tIns="46042" rIns="92086" bIns="46042" numCol="1" anchor="b" anchorCtr="0" compatLnSpc="1">
            <a:prstTxWarp prst="textNoShape">
              <a:avLst/>
            </a:prstTxWarp>
          </a:bodyPr>
          <a:lstStyle>
            <a:lvl1pPr algn="l">
              <a:defRPr sz="1200">
                <a:solidFill>
                  <a:schemeClr val="tx1"/>
                </a:solidFill>
                <a:latin typeface="Arial" charset="0"/>
                <a:ea typeface="ＭＳ Ｐゴシック" charset="-128"/>
              </a:defRPr>
            </a:lvl1pPr>
          </a:lstStyle>
          <a:p>
            <a:endParaRPr lang="en-US" altLang="ja-JP"/>
          </a:p>
        </p:txBody>
      </p:sp>
      <p:sp>
        <p:nvSpPr>
          <p:cNvPr id="24581" name="Rectangle 5"/>
          <p:cNvSpPr>
            <a:spLocks noGrp="1" noChangeArrowheads="1"/>
          </p:cNvSpPr>
          <p:nvPr>
            <p:ph type="sldNum" sz="quarter" idx="3"/>
          </p:nvPr>
        </p:nvSpPr>
        <p:spPr bwMode="auto">
          <a:xfrm>
            <a:off x="3849828" y="9428311"/>
            <a:ext cx="2946246" cy="496731"/>
          </a:xfrm>
          <a:prstGeom prst="rect">
            <a:avLst/>
          </a:prstGeom>
          <a:noFill/>
          <a:ln w="9525">
            <a:noFill/>
            <a:miter lim="800000"/>
            <a:headEnd/>
            <a:tailEnd/>
          </a:ln>
          <a:effectLst/>
        </p:spPr>
        <p:txBody>
          <a:bodyPr vert="horz" wrap="square" lIns="92086" tIns="46042" rIns="92086" bIns="46042" numCol="1" anchor="b" anchorCtr="0" compatLnSpc="1">
            <a:prstTxWarp prst="textNoShape">
              <a:avLst/>
            </a:prstTxWarp>
          </a:bodyPr>
          <a:lstStyle>
            <a:lvl1pPr algn="r">
              <a:defRPr sz="1200">
                <a:solidFill>
                  <a:schemeClr val="tx1"/>
                </a:solidFill>
                <a:latin typeface="Arial" charset="0"/>
                <a:ea typeface="ＭＳ Ｐゴシック" charset="-128"/>
              </a:defRPr>
            </a:lvl1pPr>
          </a:lstStyle>
          <a:p>
            <a:fld id="{99D7D18E-F193-465E-BC38-045E505DF346}" type="slidenum">
              <a:rPr lang="en-US" altLang="ja-JP"/>
              <a:pPr/>
              <a:t>‹#›</a:t>
            </a:fld>
            <a:endParaRPr lang="en-US" altLang="ja-JP"/>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no"?><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6247" cy="496732"/>
          </a:xfrm>
          <a:prstGeom prst="rect">
            <a:avLst/>
          </a:prstGeom>
        </p:spPr>
        <p:txBody>
          <a:bodyPr vert="horz" lIns="92086" tIns="46042" rIns="92086" bIns="46042" rtlCol="0"/>
          <a:lstStyle>
            <a:lvl1pPr algn="l">
              <a:defRPr sz="1200"/>
            </a:lvl1pPr>
          </a:lstStyle>
          <a:p>
            <a:endParaRPr kumimoji="1" lang="ja-JP" altLang="en-US"/>
          </a:p>
        </p:txBody>
      </p:sp>
      <p:sp>
        <p:nvSpPr>
          <p:cNvPr id="3" name="日付プレースホルダ 2"/>
          <p:cNvSpPr>
            <a:spLocks noGrp="1"/>
          </p:cNvSpPr>
          <p:nvPr>
            <p:ph type="dt" idx="1"/>
          </p:nvPr>
        </p:nvSpPr>
        <p:spPr>
          <a:xfrm>
            <a:off x="3849828" y="0"/>
            <a:ext cx="2946246" cy="496732"/>
          </a:xfrm>
          <a:prstGeom prst="rect">
            <a:avLst/>
          </a:prstGeom>
        </p:spPr>
        <p:txBody>
          <a:bodyPr vert="horz" lIns="92086" tIns="46042" rIns="92086" bIns="46042" rtlCol="0"/>
          <a:lstStyle>
            <a:lvl1pPr algn="r">
              <a:defRPr sz="1200"/>
            </a:lvl1pPr>
          </a:lstStyle>
          <a:p>
            <a:fld id="{FEF8A582-B57B-4686-AB8B-ECAA469E2A46}" type="datetimeFigureOut">
              <a:rPr kumimoji="1" lang="ja-JP" altLang="en-US" smtClean="0"/>
              <a:pPr/>
              <a:t>2019/9/19</a:t>
            </a:fld>
            <a:endParaRPr kumimoji="1" lang="ja-JP" altLang="en-US"/>
          </a:p>
        </p:txBody>
      </p:sp>
      <p:sp>
        <p:nvSpPr>
          <p:cNvPr id="4" name="スライド イメージ プレースホルダ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2086" tIns="46042" rIns="92086" bIns="46042" rtlCol="0" anchor="ctr"/>
          <a:lstStyle/>
          <a:p>
            <a:endParaRPr lang="ja-JP" altLang="en-US"/>
          </a:p>
        </p:txBody>
      </p:sp>
      <p:sp>
        <p:nvSpPr>
          <p:cNvPr id="5" name="ノート プレースホルダ 4"/>
          <p:cNvSpPr>
            <a:spLocks noGrp="1"/>
          </p:cNvSpPr>
          <p:nvPr>
            <p:ph type="body" sz="quarter" idx="3"/>
          </p:nvPr>
        </p:nvSpPr>
        <p:spPr>
          <a:xfrm>
            <a:off x="679288" y="4714955"/>
            <a:ext cx="5439101" cy="4467387"/>
          </a:xfrm>
          <a:prstGeom prst="rect">
            <a:avLst/>
          </a:prstGeom>
        </p:spPr>
        <p:txBody>
          <a:bodyPr vert="horz" lIns="92086" tIns="46042" rIns="92086" bIns="46042" rtlCol="0">
            <a:normAutofit/>
          </a:bodyPr>
          <a:lstStyle/>
          <a:p>
            <a:pPr lvl="0"/>
            <a:r>
              <a:rPr kumimoji="1" lang="ja-JP" altLang="en-US" dirty="0" smtClean="0"/>
              <a:t>マスタ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6" name="フッター プレースホルダ 5"/>
          <p:cNvSpPr>
            <a:spLocks noGrp="1"/>
          </p:cNvSpPr>
          <p:nvPr>
            <p:ph type="ftr" sz="quarter" idx="4"/>
          </p:nvPr>
        </p:nvSpPr>
        <p:spPr>
          <a:xfrm>
            <a:off x="0" y="9428311"/>
            <a:ext cx="2946247" cy="496731"/>
          </a:xfrm>
          <a:prstGeom prst="rect">
            <a:avLst/>
          </a:prstGeom>
        </p:spPr>
        <p:txBody>
          <a:bodyPr vert="horz" lIns="92086" tIns="46042" rIns="92086" bIns="46042"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49828" y="9428311"/>
            <a:ext cx="2946246" cy="496731"/>
          </a:xfrm>
          <a:prstGeom prst="rect">
            <a:avLst/>
          </a:prstGeom>
        </p:spPr>
        <p:txBody>
          <a:bodyPr vert="horz" lIns="92086" tIns="46042" rIns="92086" bIns="46042" rtlCol="0" anchor="b"/>
          <a:lstStyle>
            <a:lvl1pPr algn="r">
              <a:defRPr sz="1200"/>
            </a:lvl1pPr>
          </a:lstStyle>
          <a:p>
            <a:fld id="{76BAABB6-3F21-4085-BD5F-91F35BF341E6}"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スライド番号プレースホルダ 4"/>
          <p:cNvSpPr>
            <a:spLocks noGrp="1"/>
          </p:cNvSpPr>
          <p:nvPr>
            <p:ph type="sldNum" sz="quarter" idx="11"/>
          </p:nvPr>
        </p:nvSpPr>
        <p:spPr/>
        <p:txBody>
          <a:bodyPr/>
          <a:lstStyle>
            <a:lvl1pPr>
              <a:defRPr/>
            </a:lvl1pPr>
          </a:lstStyle>
          <a:p>
            <a:fld id="{590C6505-16C7-4453-90E9-EA6C47CD893D}" type="slidenum">
              <a:rPr lang="en-US" altLang="ja-JP"/>
              <a:pPr/>
              <a:t>‹#›</a:t>
            </a:fld>
            <a:endParaRPr lang="en-US" altLang="ja-JP"/>
          </a:p>
        </p:txBody>
      </p:sp>
      <p:sp>
        <p:nvSpPr>
          <p:cNvPr id="6" name="フッター プレースホルダ 5"/>
          <p:cNvSpPr>
            <a:spLocks noGrp="1"/>
          </p:cNvSpPr>
          <p:nvPr>
            <p:ph type="ftr" sz="quarter" idx="12"/>
          </p:nvPr>
        </p:nvSpPr>
        <p:spPr/>
        <p:txBody>
          <a:bodyPr/>
          <a:lstStyle>
            <a:lvl1pPr>
              <a:defRPr/>
            </a:lvl1pPr>
          </a:lstStyle>
          <a:p>
            <a:endParaRPr lang="en-US" altLang="ja-JP"/>
          </a:p>
        </p:txBody>
      </p:sp>
    </p:spTree>
  </p:cSld>
  <p:clrMapOvr>
    <a:masterClrMapping/>
  </p:clrMapOvr>
  <p:transition>
    <p:zo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スライド番号プレースホルダ 4"/>
          <p:cNvSpPr>
            <a:spLocks noGrp="1"/>
          </p:cNvSpPr>
          <p:nvPr>
            <p:ph type="sldNum" sz="quarter" idx="11"/>
          </p:nvPr>
        </p:nvSpPr>
        <p:spPr/>
        <p:txBody>
          <a:bodyPr/>
          <a:lstStyle>
            <a:lvl1pPr>
              <a:defRPr/>
            </a:lvl1pPr>
          </a:lstStyle>
          <a:p>
            <a:fld id="{8333B635-8470-4F3A-A916-DDCA8F7FFE0B}" type="slidenum">
              <a:rPr lang="en-US" altLang="ja-JP"/>
              <a:pPr/>
              <a:t>‹#›</a:t>
            </a:fld>
            <a:endParaRPr lang="en-US" altLang="ja-JP"/>
          </a:p>
        </p:txBody>
      </p:sp>
      <p:sp>
        <p:nvSpPr>
          <p:cNvPr id="6" name="フッター プレースホルダ 5"/>
          <p:cNvSpPr>
            <a:spLocks noGrp="1"/>
          </p:cNvSpPr>
          <p:nvPr>
            <p:ph type="ftr" sz="quarter" idx="12"/>
          </p:nvPr>
        </p:nvSpPr>
        <p:spPr/>
        <p:txBody>
          <a:bodyPr/>
          <a:lstStyle>
            <a:lvl1pPr>
              <a:defRPr/>
            </a:lvl1pPr>
          </a:lstStyle>
          <a:p>
            <a:endParaRPr lang="en-US" altLang="ja-JP"/>
          </a:p>
        </p:txBody>
      </p:sp>
    </p:spTree>
  </p:cSld>
  <p:clrMapOvr>
    <a:masterClrMapping/>
  </p:clrMapOvr>
  <p:transition>
    <p:zo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765175"/>
            <a:ext cx="1943100" cy="53308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685800" y="765175"/>
            <a:ext cx="5676900" cy="53308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スライド番号プレースホルダ 4"/>
          <p:cNvSpPr>
            <a:spLocks noGrp="1"/>
          </p:cNvSpPr>
          <p:nvPr>
            <p:ph type="sldNum" sz="quarter" idx="11"/>
          </p:nvPr>
        </p:nvSpPr>
        <p:spPr/>
        <p:txBody>
          <a:bodyPr/>
          <a:lstStyle>
            <a:lvl1pPr>
              <a:defRPr/>
            </a:lvl1pPr>
          </a:lstStyle>
          <a:p>
            <a:fld id="{4FA268A2-B2F8-4845-B57A-D7801641D917}" type="slidenum">
              <a:rPr lang="en-US" altLang="ja-JP"/>
              <a:pPr/>
              <a:t>‹#›</a:t>
            </a:fld>
            <a:endParaRPr lang="en-US" altLang="ja-JP"/>
          </a:p>
        </p:txBody>
      </p:sp>
      <p:sp>
        <p:nvSpPr>
          <p:cNvPr id="6" name="フッター プレースホルダ 5"/>
          <p:cNvSpPr>
            <a:spLocks noGrp="1"/>
          </p:cNvSpPr>
          <p:nvPr>
            <p:ph type="ftr" sz="quarter" idx="12"/>
          </p:nvPr>
        </p:nvSpPr>
        <p:spPr/>
        <p:txBody>
          <a:bodyPr/>
          <a:lstStyle>
            <a:lvl1pPr>
              <a:defRPr/>
            </a:lvl1pPr>
          </a:lstStyle>
          <a:p>
            <a:endParaRPr lang="en-US" altLang="ja-JP"/>
          </a:p>
        </p:txBody>
      </p:sp>
    </p:spTree>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スライド番号プレースホルダ 4"/>
          <p:cNvSpPr>
            <a:spLocks noGrp="1"/>
          </p:cNvSpPr>
          <p:nvPr>
            <p:ph type="sldNum" sz="quarter" idx="11"/>
          </p:nvPr>
        </p:nvSpPr>
        <p:spPr/>
        <p:txBody>
          <a:bodyPr/>
          <a:lstStyle>
            <a:lvl1pPr>
              <a:defRPr/>
            </a:lvl1pPr>
          </a:lstStyle>
          <a:p>
            <a:fld id="{9E37A256-C8A6-48B8-B614-C5285A27385E}" type="slidenum">
              <a:rPr lang="en-US" altLang="ja-JP"/>
              <a:pPr/>
              <a:t>‹#›</a:t>
            </a:fld>
            <a:endParaRPr lang="en-US" altLang="ja-JP"/>
          </a:p>
        </p:txBody>
      </p:sp>
      <p:sp>
        <p:nvSpPr>
          <p:cNvPr id="6" name="フッター プレースホルダ 5"/>
          <p:cNvSpPr>
            <a:spLocks noGrp="1"/>
          </p:cNvSpPr>
          <p:nvPr>
            <p:ph type="ftr" sz="quarter" idx="12"/>
          </p:nvPr>
        </p:nvSpPr>
        <p:spPr/>
        <p:txBody>
          <a:bodyPr/>
          <a:lstStyle>
            <a:lvl1pPr>
              <a:defRPr/>
            </a:lvl1pPr>
          </a:lstStyle>
          <a:p>
            <a:endParaRPr lang="en-US" altLang="ja-JP"/>
          </a:p>
        </p:txBody>
      </p:sp>
    </p:spTree>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スライド番号プレースホルダ 4"/>
          <p:cNvSpPr>
            <a:spLocks noGrp="1"/>
          </p:cNvSpPr>
          <p:nvPr>
            <p:ph type="sldNum" sz="quarter" idx="11"/>
          </p:nvPr>
        </p:nvSpPr>
        <p:spPr/>
        <p:txBody>
          <a:bodyPr/>
          <a:lstStyle>
            <a:lvl1pPr>
              <a:defRPr/>
            </a:lvl1pPr>
          </a:lstStyle>
          <a:p>
            <a:fld id="{ACA036A1-D9E8-4F55-8859-1855634D7977}" type="slidenum">
              <a:rPr lang="en-US" altLang="ja-JP"/>
              <a:pPr/>
              <a:t>‹#›</a:t>
            </a:fld>
            <a:endParaRPr lang="en-US" altLang="ja-JP"/>
          </a:p>
        </p:txBody>
      </p:sp>
      <p:sp>
        <p:nvSpPr>
          <p:cNvPr id="6" name="フッター プレースホルダ 5"/>
          <p:cNvSpPr>
            <a:spLocks noGrp="1"/>
          </p:cNvSpPr>
          <p:nvPr>
            <p:ph type="ftr" sz="quarter" idx="12"/>
          </p:nvPr>
        </p:nvSpPr>
        <p:spPr/>
        <p:txBody>
          <a:bodyPr/>
          <a:lstStyle>
            <a:lvl1pPr>
              <a:defRPr/>
            </a:lvl1pPr>
          </a:lstStyle>
          <a:p>
            <a:endParaRPr lang="en-US" altLang="ja-JP"/>
          </a:p>
        </p:txBody>
      </p:sp>
    </p:spTree>
  </p:cSld>
  <p:clrMapOvr>
    <a:masterClrMapping/>
  </p:clrMapOvr>
  <p:transition>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スライド番号プレースホルダ 5"/>
          <p:cNvSpPr>
            <a:spLocks noGrp="1"/>
          </p:cNvSpPr>
          <p:nvPr>
            <p:ph type="sldNum" sz="quarter" idx="11"/>
          </p:nvPr>
        </p:nvSpPr>
        <p:spPr/>
        <p:txBody>
          <a:bodyPr/>
          <a:lstStyle>
            <a:lvl1pPr>
              <a:defRPr/>
            </a:lvl1pPr>
          </a:lstStyle>
          <a:p>
            <a:fld id="{62B94E76-28F2-4600-A917-4E94BD8D6C0F}" type="slidenum">
              <a:rPr lang="en-US" altLang="ja-JP"/>
              <a:pPr/>
              <a:t>‹#›</a:t>
            </a:fld>
            <a:endParaRPr lang="en-US" altLang="ja-JP"/>
          </a:p>
        </p:txBody>
      </p:sp>
      <p:sp>
        <p:nvSpPr>
          <p:cNvPr id="7" name="フッター プレースホルダ 6"/>
          <p:cNvSpPr>
            <a:spLocks noGrp="1"/>
          </p:cNvSpPr>
          <p:nvPr>
            <p:ph type="ftr" sz="quarter" idx="12"/>
          </p:nvPr>
        </p:nvSpPr>
        <p:spPr/>
        <p:txBody>
          <a:bodyPr/>
          <a:lstStyle>
            <a:lvl1pPr>
              <a:defRPr/>
            </a:lvl1pPr>
          </a:lstStyle>
          <a:p>
            <a:endParaRPr lang="en-US" altLang="ja-JP"/>
          </a:p>
        </p:txBody>
      </p:sp>
    </p:spTree>
  </p:cSld>
  <p:clrMapOvr>
    <a:masterClrMapping/>
  </p:clrMapOvr>
  <p:transition>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p>
        </p:txBody>
      </p:sp>
      <p:sp>
        <p:nvSpPr>
          <p:cNvPr id="8" name="スライド番号プレースホルダ 7"/>
          <p:cNvSpPr>
            <a:spLocks noGrp="1"/>
          </p:cNvSpPr>
          <p:nvPr>
            <p:ph type="sldNum" sz="quarter" idx="11"/>
          </p:nvPr>
        </p:nvSpPr>
        <p:spPr/>
        <p:txBody>
          <a:bodyPr/>
          <a:lstStyle>
            <a:lvl1pPr>
              <a:defRPr/>
            </a:lvl1pPr>
          </a:lstStyle>
          <a:p>
            <a:fld id="{AD47918E-3CDC-4EAC-8DF2-9660847A8EBF}" type="slidenum">
              <a:rPr lang="en-US" altLang="ja-JP"/>
              <a:pPr/>
              <a:t>‹#›</a:t>
            </a:fld>
            <a:endParaRPr lang="en-US" altLang="ja-JP"/>
          </a:p>
        </p:txBody>
      </p:sp>
      <p:sp>
        <p:nvSpPr>
          <p:cNvPr id="9" name="フッター プレースホルダ 8"/>
          <p:cNvSpPr>
            <a:spLocks noGrp="1"/>
          </p:cNvSpPr>
          <p:nvPr>
            <p:ph type="ftr" sz="quarter" idx="12"/>
          </p:nvPr>
        </p:nvSpPr>
        <p:spPr/>
        <p:txBody>
          <a:bodyPr/>
          <a:lstStyle>
            <a:lvl1pPr>
              <a:defRPr/>
            </a:lvl1pPr>
          </a:lstStyle>
          <a:p>
            <a:endParaRPr lang="en-US" altLang="ja-JP"/>
          </a:p>
        </p:txBody>
      </p:sp>
    </p:spTree>
  </p:cSld>
  <p:clrMapOvr>
    <a:masterClrMapping/>
  </p:clrMapOvr>
  <p:transition>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p>
        </p:txBody>
      </p:sp>
      <p:sp>
        <p:nvSpPr>
          <p:cNvPr id="4" name="スライド番号プレースホルダ 3"/>
          <p:cNvSpPr>
            <a:spLocks noGrp="1"/>
          </p:cNvSpPr>
          <p:nvPr>
            <p:ph type="sldNum" sz="quarter" idx="11"/>
          </p:nvPr>
        </p:nvSpPr>
        <p:spPr/>
        <p:txBody>
          <a:bodyPr/>
          <a:lstStyle>
            <a:lvl1pPr>
              <a:defRPr/>
            </a:lvl1pPr>
          </a:lstStyle>
          <a:p>
            <a:fld id="{FAC564A3-D9DE-498F-8A2F-E25B73A2E41A}" type="slidenum">
              <a:rPr lang="en-US" altLang="ja-JP"/>
              <a:pPr/>
              <a:t>‹#›</a:t>
            </a:fld>
            <a:endParaRPr lang="en-US" altLang="ja-JP"/>
          </a:p>
        </p:txBody>
      </p:sp>
      <p:sp>
        <p:nvSpPr>
          <p:cNvPr id="5" name="フッター プレースホルダ 4"/>
          <p:cNvSpPr>
            <a:spLocks noGrp="1"/>
          </p:cNvSpPr>
          <p:nvPr>
            <p:ph type="ftr" sz="quarter" idx="12"/>
          </p:nvPr>
        </p:nvSpPr>
        <p:spPr/>
        <p:txBody>
          <a:bodyPr/>
          <a:lstStyle>
            <a:lvl1pPr>
              <a:defRPr/>
            </a:lvl1pPr>
          </a:lstStyle>
          <a:p>
            <a:endParaRPr lang="en-US" altLang="ja-JP"/>
          </a:p>
        </p:txBody>
      </p:sp>
    </p:spTree>
  </p:cSld>
  <p:clrMapOvr>
    <a:masterClrMapping/>
  </p:clrMapOvr>
  <p:transition>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p>
        </p:txBody>
      </p:sp>
      <p:sp>
        <p:nvSpPr>
          <p:cNvPr id="3" name="スライド番号プレースホルダ 2"/>
          <p:cNvSpPr>
            <a:spLocks noGrp="1"/>
          </p:cNvSpPr>
          <p:nvPr>
            <p:ph type="sldNum" sz="quarter" idx="11"/>
          </p:nvPr>
        </p:nvSpPr>
        <p:spPr/>
        <p:txBody>
          <a:bodyPr/>
          <a:lstStyle>
            <a:lvl1pPr>
              <a:defRPr/>
            </a:lvl1pPr>
          </a:lstStyle>
          <a:p>
            <a:fld id="{FC67ED2D-2765-49DF-BCC6-4AE9A04A52CA}" type="slidenum">
              <a:rPr lang="en-US" altLang="ja-JP"/>
              <a:pPr/>
              <a:t>‹#›</a:t>
            </a:fld>
            <a:endParaRPr lang="en-US" altLang="ja-JP"/>
          </a:p>
        </p:txBody>
      </p:sp>
      <p:sp>
        <p:nvSpPr>
          <p:cNvPr id="4" name="フッター プレースホルダ 3"/>
          <p:cNvSpPr>
            <a:spLocks noGrp="1"/>
          </p:cNvSpPr>
          <p:nvPr>
            <p:ph type="ftr" sz="quarter" idx="12"/>
          </p:nvPr>
        </p:nvSpPr>
        <p:spPr/>
        <p:txBody>
          <a:bodyPr/>
          <a:lstStyle>
            <a:lvl1pPr>
              <a:defRPr/>
            </a:lvl1pPr>
          </a:lstStyle>
          <a:p>
            <a:endParaRPr lang="en-US" altLang="ja-JP"/>
          </a:p>
        </p:txBody>
      </p:sp>
    </p:spTree>
  </p:cSld>
  <p:clrMapOvr>
    <a:masterClrMapping/>
  </p:clrMapOvr>
  <p:transition>
    <p:zo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スライド番号プレースホルダ 5"/>
          <p:cNvSpPr>
            <a:spLocks noGrp="1"/>
          </p:cNvSpPr>
          <p:nvPr>
            <p:ph type="sldNum" sz="quarter" idx="11"/>
          </p:nvPr>
        </p:nvSpPr>
        <p:spPr/>
        <p:txBody>
          <a:bodyPr/>
          <a:lstStyle>
            <a:lvl1pPr>
              <a:defRPr/>
            </a:lvl1pPr>
          </a:lstStyle>
          <a:p>
            <a:fld id="{57958F08-EAC9-480A-B945-4449BE10623F}" type="slidenum">
              <a:rPr lang="en-US" altLang="ja-JP"/>
              <a:pPr/>
              <a:t>‹#›</a:t>
            </a:fld>
            <a:endParaRPr lang="en-US" altLang="ja-JP"/>
          </a:p>
        </p:txBody>
      </p:sp>
      <p:sp>
        <p:nvSpPr>
          <p:cNvPr id="7" name="フッター プレースホルダ 6"/>
          <p:cNvSpPr>
            <a:spLocks noGrp="1"/>
          </p:cNvSpPr>
          <p:nvPr>
            <p:ph type="ftr" sz="quarter" idx="12"/>
          </p:nvPr>
        </p:nvSpPr>
        <p:spPr/>
        <p:txBody>
          <a:bodyPr/>
          <a:lstStyle>
            <a:lvl1pPr>
              <a:defRPr/>
            </a:lvl1pPr>
          </a:lstStyle>
          <a:p>
            <a:endParaRPr lang="en-US" altLang="ja-JP"/>
          </a:p>
        </p:txBody>
      </p:sp>
    </p:spTree>
  </p:cSld>
  <p:clrMapOvr>
    <a:masterClrMapping/>
  </p:clrMapOvr>
  <p:transition>
    <p:zo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スライド番号プレースホルダ 5"/>
          <p:cNvSpPr>
            <a:spLocks noGrp="1"/>
          </p:cNvSpPr>
          <p:nvPr>
            <p:ph type="sldNum" sz="quarter" idx="11"/>
          </p:nvPr>
        </p:nvSpPr>
        <p:spPr/>
        <p:txBody>
          <a:bodyPr/>
          <a:lstStyle>
            <a:lvl1pPr>
              <a:defRPr/>
            </a:lvl1pPr>
          </a:lstStyle>
          <a:p>
            <a:fld id="{A97B1047-EAB0-4646-97F1-48179F302FAE}" type="slidenum">
              <a:rPr lang="en-US" altLang="ja-JP"/>
              <a:pPr/>
              <a:t>‹#›</a:t>
            </a:fld>
            <a:endParaRPr lang="en-US" altLang="ja-JP"/>
          </a:p>
        </p:txBody>
      </p:sp>
      <p:sp>
        <p:nvSpPr>
          <p:cNvPr id="7" name="フッター プレースホルダ 6"/>
          <p:cNvSpPr>
            <a:spLocks noGrp="1"/>
          </p:cNvSpPr>
          <p:nvPr>
            <p:ph type="ftr" sz="quarter" idx="12"/>
          </p:nvPr>
        </p:nvSpPr>
        <p:spPr/>
        <p:txBody>
          <a:bodyPr/>
          <a:lstStyle>
            <a:lvl1pPr>
              <a:defRPr/>
            </a:lvl1pPr>
          </a:lstStyle>
          <a:p>
            <a:endParaRPr lang="en-US" altLang="ja-JP"/>
          </a:p>
        </p:txBody>
      </p:sp>
    </p:spTree>
  </p:cSld>
  <p:clrMapOvr>
    <a:masterClrMapping/>
  </p:clrMapOvr>
  <p:transition>
    <p:zoom/>
  </p:transition>
</p:sldLayout>
</file>

<file path=ppt/slideMasters/_rels/slideMaster1.xml.rels><?xml version="1.0" encoding="UTF-8" standalone="no"?><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13" Target="http://www.moriya.intra/intra/ci/ci-data10.htm" TargetMode="External" Type="http://schemas.openxmlformats.org/officeDocument/2006/relationships/hyperlink"/><Relationship Id="rId14" Target="../media/image1.jpe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685800" y="765175"/>
            <a:ext cx="7772400" cy="6477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4099"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pic>
        <p:nvPicPr>
          <p:cNvPr id="4100" name="Picture 4" descr="s-symb10">
            <a:hlinkClick r:id="rId13"/>
          </p:cNvPr>
          <p:cNvPicPr>
            <a:picLocks noChangeAspect="1" noChangeArrowheads="1"/>
          </p:cNvPicPr>
          <p:nvPr/>
        </p:nvPicPr>
        <p:blipFill>
          <a:blip r:embed="rId14" cstate="print"/>
          <a:srcRect/>
          <a:stretch>
            <a:fillRect/>
          </a:stretch>
        </p:blipFill>
        <p:spPr bwMode="auto">
          <a:xfrm>
            <a:off x="539750" y="188913"/>
            <a:ext cx="1800225" cy="527050"/>
          </a:xfrm>
          <a:prstGeom prst="rect">
            <a:avLst/>
          </a:prstGeom>
          <a:noFill/>
        </p:spPr>
      </p:pic>
      <p:sp>
        <p:nvSpPr>
          <p:cNvPr id="4101" name="Rectangle 5"/>
          <p:cNvSpPr>
            <a:spLocks noChangeArrowheads="1"/>
          </p:cNvSpPr>
          <p:nvPr/>
        </p:nvSpPr>
        <p:spPr bwMode="auto">
          <a:xfrm>
            <a:off x="2411413" y="311150"/>
            <a:ext cx="6294437" cy="238125"/>
          </a:xfrm>
          <a:prstGeom prst="rect">
            <a:avLst/>
          </a:prstGeom>
          <a:gradFill rotWithShape="0">
            <a:gsLst>
              <a:gs pos="0">
                <a:srgbClr val="339966"/>
              </a:gs>
              <a:gs pos="100000">
                <a:schemeClr val="bg1"/>
              </a:gs>
            </a:gsLst>
            <a:lin ang="0" scaled="1"/>
          </a:gradFill>
          <a:ln w="9525">
            <a:noFill/>
            <a:miter lim="800000"/>
            <a:headEnd/>
            <a:tailEnd/>
          </a:ln>
          <a:effectLst/>
        </p:spPr>
        <p:txBody>
          <a:bodyPr wrap="none" anchor="ctr"/>
          <a:lstStyle/>
          <a:p>
            <a:endParaRPr lang="ja-JP" altLang="en-US"/>
          </a:p>
        </p:txBody>
      </p:sp>
      <p:grpSp>
        <p:nvGrpSpPr>
          <p:cNvPr id="4102" name="Group 6"/>
          <p:cNvGrpSpPr>
            <a:grpSpLocks/>
          </p:cNvGrpSpPr>
          <p:nvPr/>
        </p:nvGrpSpPr>
        <p:grpSpPr bwMode="auto">
          <a:xfrm>
            <a:off x="684213" y="6453188"/>
            <a:ext cx="7939087" cy="304800"/>
            <a:chOff x="384" y="4002"/>
            <a:chExt cx="5001" cy="192"/>
          </a:xfrm>
        </p:grpSpPr>
        <p:sp>
          <p:nvSpPr>
            <p:cNvPr id="4103" name="Rectangle 7"/>
            <p:cNvSpPr>
              <a:spLocks noChangeArrowheads="1"/>
            </p:cNvSpPr>
            <p:nvPr/>
          </p:nvSpPr>
          <p:spPr bwMode="auto">
            <a:xfrm rot="10800000">
              <a:off x="384" y="4032"/>
              <a:ext cx="4992" cy="144"/>
            </a:xfrm>
            <a:prstGeom prst="rect">
              <a:avLst/>
            </a:prstGeom>
            <a:gradFill rotWithShape="0">
              <a:gsLst>
                <a:gs pos="0">
                  <a:schemeClr val="bg1"/>
                </a:gs>
                <a:gs pos="100000">
                  <a:srgbClr val="339966"/>
                </a:gs>
              </a:gsLst>
              <a:lin ang="0" scaled="1"/>
            </a:gradFill>
            <a:ln w="9525">
              <a:noFill/>
              <a:miter lim="800000"/>
              <a:headEnd/>
              <a:tailEnd/>
            </a:ln>
            <a:effectLst/>
          </p:spPr>
          <p:txBody>
            <a:bodyPr wrap="none" anchor="ctr"/>
            <a:lstStyle/>
            <a:p>
              <a:endParaRPr lang="ja-JP" altLang="en-US"/>
            </a:p>
          </p:txBody>
        </p:sp>
        <p:sp>
          <p:nvSpPr>
            <p:cNvPr id="4104" name="Text Box 8"/>
            <p:cNvSpPr txBox="1">
              <a:spLocks noChangeArrowheads="1"/>
            </p:cNvSpPr>
            <p:nvPr/>
          </p:nvSpPr>
          <p:spPr bwMode="auto">
            <a:xfrm>
              <a:off x="4674" y="4002"/>
              <a:ext cx="711" cy="192"/>
            </a:xfrm>
            <a:prstGeom prst="rect">
              <a:avLst/>
            </a:prstGeom>
            <a:noFill/>
            <a:ln w="9525">
              <a:noFill/>
              <a:miter lim="800000"/>
              <a:headEnd/>
              <a:tailEnd/>
            </a:ln>
            <a:effectLst/>
          </p:spPr>
          <p:txBody>
            <a:bodyPr>
              <a:spAutoFit/>
            </a:bodyPr>
            <a:lstStyle/>
            <a:p>
              <a:pPr algn="r">
                <a:spcBef>
                  <a:spcPct val="50000"/>
                </a:spcBef>
              </a:pPr>
              <a:endParaRPr lang="ja-JP" altLang="ja-JP" b="1">
                <a:solidFill>
                  <a:schemeClr val="bg1"/>
                </a:solidFill>
                <a:latin typeface="EPSON 太丸ゴシック体Ｂ" pitchFamily="49" charset="-128"/>
                <a:ea typeface="EPSON 太丸ゴシック体Ｂ" pitchFamily="49" charset="-128"/>
              </a:endParaRPr>
            </a:p>
          </p:txBody>
        </p:sp>
      </p:grpSp>
      <p:sp>
        <p:nvSpPr>
          <p:cNvPr id="4105" name="Rectangle 9"/>
          <p:cNvSpPr>
            <a:spLocks noGrp="1" noChangeArrowheads="1"/>
          </p:cNvSpPr>
          <p:nvPr>
            <p:ph type="dt" sz="half" idx="2"/>
          </p:nvPr>
        </p:nvSpPr>
        <p:spPr bwMode="auto">
          <a:xfrm>
            <a:off x="468313" y="6308725"/>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a:solidFill>
                  <a:srgbClr val="006600"/>
                </a:solidFill>
                <a:ea typeface="+mn-ea"/>
              </a:defRPr>
            </a:lvl1pPr>
          </a:lstStyle>
          <a:p>
            <a:endParaRPr lang="en-US" altLang="ja-JP"/>
          </a:p>
        </p:txBody>
      </p:sp>
      <p:sp>
        <p:nvSpPr>
          <p:cNvPr id="4106" name="Rectangle 10"/>
          <p:cNvSpPr>
            <a:spLocks noGrp="1" noChangeArrowheads="1"/>
          </p:cNvSpPr>
          <p:nvPr>
            <p:ph type="sldNum" sz="quarter" idx="4"/>
          </p:nvPr>
        </p:nvSpPr>
        <p:spPr bwMode="auto">
          <a:xfrm>
            <a:off x="6732588" y="6453188"/>
            <a:ext cx="1800225"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1" i="1">
                <a:solidFill>
                  <a:schemeClr val="bg1"/>
                </a:solidFill>
                <a:ea typeface="+mn-ea"/>
              </a:defRPr>
            </a:lvl1pPr>
          </a:lstStyle>
          <a:p>
            <a:fld id="{D4B6FC82-EB89-4F3E-A30C-D5A289A26F96}" type="slidenum">
              <a:rPr lang="en-US" altLang="ja-JP"/>
              <a:pPr/>
              <a:t>‹#›</a:t>
            </a:fld>
            <a:endParaRPr lang="en-US" altLang="ja-JP"/>
          </a:p>
        </p:txBody>
      </p:sp>
      <p:sp>
        <p:nvSpPr>
          <p:cNvPr id="4107" name="Rectangle 1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rgbClr val="006600"/>
                </a:solidFill>
                <a:ea typeface="+mn-ea"/>
              </a:defRPr>
            </a:lvl1pPr>
          </a:lstStyle>
          <a:p>
            <a:endParaRPr lang="en-US" altLang="ja-JP"/>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p:zoom/>
  </p:transition>
  <p:hf hdr="0" ftr="0" dt="0"/>
  <p:txStyles>
    <p:titleStyle>
      <a:lvl1pPr algn="ctr" rtl="0" fontAlgn="base">
        <a:spcBef>
          <a:spcPct val="0"/>
        </a:spcBef>
        <a:spcAft>
          <a:spcPct val="0"/>
        </a:spcAft>
        <a:defRPr kumimoji="1" sz="3200">
          <a:solidFill>
            <a:srgbClr val="006600"/>
          </a:solidFill>
          <a:effectLst>
            <a:outerShdw blurRad="38100" dist="38100" dir="2700000" algn="tl">
              <a:srgbClr val="C0C0C0"/>
            </a:outerShdw>
          </a:effectLst>
          <a:latin typeface="+mj-lt"/>
          <a:ea typeface="+mj-ea"/>
          <a:cs typeface="+mj-cs"/>
        </a:defRPr>
      </a:lvl1pPr>
      <a:lvl2pPr algn="ctr" rtl="0" fontAlgn="base">
        <a:spcBef>
          <a:spcPct val="0"/>
        </a:spcBef>
        <a:spcAft>
          <a:spcPct val="0"/>
        </a:spcAft>
        <a:defRPr kumimoji="1" sz="3200">
          <a:solidFill>
            <a:srgbClr val="006600"/>
          </a:solidFill>
          <a:effectLst>
            <a:outerShdw blurRad="38100" dist="38100" dir="2700000" algn="tl">
              <a:srgbClr val="C0C0C0"/>
            </a:outerShdw>
          </a:effectLst>
          <a:latin typeface="Times New Roman" pitchFamily="18" charset="0"/>
          <a:ea typeface="ＭＳ Ｐゴシック" charset="-128"/>
        </a:defRPr>
      </a:lvl2pPr>
      <a:lvl3pPr algn="ctr" rtl="0" fontAlgn="base">
        <a:spcBef>
          <a:spcPct val="0"/>
        </a:spcBef>
        <a:spcAft>
          <a:spcPct val="0"/>
        </a:spcAft>
        <a:defRPr kumimoji="1" sz="3200">
          <a:solidFill>
            <a:srgbClr val="006600"/>
          </a:solidFill>
          <a:effectLst>
            <a:outerShdw blurRad="38100" dist="38100" dir="2700000" algn="tl">
              <a:srgbClr val="C0C0C0"/>
            </a:outerShdw>
          </a:effectLst>
          <a:latin typeface="Times New Roman" pitchFamily="18" charset="0"/>
          <a:ea typeface="ＭＳ Ｐゴシック" charset="-128"/>
        </a:defRPr>
      </a:lvl3pPr>
      <a:lvl4pPr algn="ctr" rtl="0" fontAlgn="base">
        <a:spcBef>
          <a:spcPct val="0"/>
        </a:spcBef>
        <a:spcAft>
          <a:spcPct val="0"/>
        </a:spcAft>
        <a:defRPr kumimoji="1" sz="3200">
          <a:solidFill>
            <a:srgbClr val="006600"/>
          </a:solidFill>
          <a:effectLst>
            <a:outerShdw blurRad="38100" dist="38100" dir="2700000" algn="tl">
              <a:srgbClr val="C0C0C0"/>
            </a:outerShdw>
          </a:effectLst>
          <a:latin typeface="Times New Roman" pitchFamily="18" charset="0"/>
          <a:ea typeface="ＭＳ Ｐゴシック" charset="-128"/>
        </a:defRPr>
      </a:lvl4pPr>
      <a:lvl5pPr algn="ctr" rtl="0" fontAlgn="base">
        <a:spcBef>
          <a:spcPct val="0"/>
        </a:spcBef>
        <a:spcAft>
          <a:spcPct val="0"/>
        </a:spcAft>
        <a:defRPr kumimoji="1" sz="3200">
          <a:solidFill>
            <a:srgbClr val="006600"/>
          </a:solidFill>
          <a:effectLst>
            <a:outerShdw blurRad="38100" dist="38100" dir="2700000" algn="tl">
              <a:srgbClr val="C0C0C0"/>
            </a:outerShdw>
          </a:effectLst>
          <a:latin typeface="Times New Roman" pitchFamily="18" charset="0"/>
          <a:ea typeface="ＭＳ Ｐゴシック" charset="-128"/>
        </a:defRPr>
      </a:lvl5pPr>
      <a:lvl6pPr marL="457200" algn="ctr" rtl="0" fontAlgn="base">
        <a:spcBef>
          <a:spcPct val="0"/>
        </a:spcBef>
        <a:spcAft>
          <a:spcPct val="0"/>
        </a:spcAft>
        <a:defRPr kumimoji="1" sz="3200">
          <a:solidFill>
            <a:srgbClr val="006600"/>
          </a:solidFill>
          <a:effectLst>
            <a:outerShdw blurRad="38100" dist="38100" dir="2700000" algn="tl">
              <a:srgbClr val="C0C0C0"/>
            </a:outerShdw>
          </a:effectLst>
          <a:latin typeface="Times New Roman" pitchFamily="18" charset="0"/>
          <a:ea typeface="ＭＳ Ｐゴシック" charset="-128"/>
        </a:defRPr>
      </a:lvl6pPr>
      <a:lvl7pPr marL="914400" algn="ctr" rtl="0" fontAlgn="base">
        <a:spcBef>
          <a:spcPct val="0"/>
        </a:spcBef>
        <a:spcAft>
          <a:spcPct val="0"/>
        </a:spcAft>
        <a:defRPr kumimoji="1" sz="3200">
          <a:solidFill>
            <a:srgbClr val="006600"/>
          </a:solidFill>
          <a:effectLst>
            <a:outerShdw blurRad="38100" dist="38100" dir="2700000" algn="tl">
              <a:srgbClr val="C0C0C0"/>
            </a:outerShdw>
          </a:effectLst>
          <a:latin typeface="Times New Roman" pitchFamily="18" charset="0"/>
          <a:ea typeface="ＭＳ Ｐゴシック" charset="-128"/>
        </a:defRPr>
      </a:lvl7pPr>
      <a:lvl8pPr marL="1371600" algn="ctr" rtl="0" fontAlgn="base">
        <a:spcBef>
          <a:spcPct val="0"/>
        </a:spcBef>
        <a:spcAft>
          <a:spcPct val="0"/>
        </a:spcAft>
        <a:defRPr kumimoji="1" sz="3200">
          <a:solidFill>
            <a:srgbClr val="006600"/>
          </a:solidFill>
          <a:effectLst>
            <a:outerShdw blurRad="38100" dist="38100" dir="2700000" algn="tl">
              <a:srgbClr val="C0C0C0"/>
            </a:outerShdw>
          </a:effectLst>
          <a:latin typeface="Times New Roman" pitchFamily="18" charset="0"/>
          <a:ea typeface="ＭＳ Ｐゴシック" charset="-128"/>
        </a:defRPr>
      </a:lvl8pPr>
      <a:lvl9pPr marL="1828800" algn="ctr" rtl="0" fontAlgn="base">
        <a:spcBef>
          <a:spcPct val="0"/>
        </a:spcBef>
        <a:spcAft>
          <a:spcPct val="0"/>
        </a:spcAft>
        <a:defRPr kumimoji="1" sz="3200">
          <a:solidFill>
            <a:srgbClr val="006600"/>
          </a:solidFill>
          <a:effectLst>
            <a:outerShdw blurRad="38100" dist="38100" dir="2700000" algn="tl">
              <a:srgbClr val="C0C0C0"/>
            </a:outerShdw>
          </a:effectLst>
          <a:latin typeface="Times New Roman" pitchFamily="18" charset="0"/>
          <a:ea typeface="ＭＳ Ｐゴシック" charset="-128"/>
        </a:defRPr>
      </a:lvl9pPr>
    </p:titleStyle>
    <p:bodyStyle>
      <a:lvl1pPr marL="342900" indent="-342900" algn="l" rtl="0" fontAlgn="base">
        <a:spcBef>
          <a:spcPct val="20000"/>
        </a:spcBef>
        <a:spcAft>
          <a:spcPct val="0"/>
        </a:spcAft>
        <a:buChar char="•"/>
        <a:defRPr kumimoji="1" sz="1600">
          <a:solidFill>
            <a:srgbClr val="006600"/>
          </a:solidFill>
          <a:effectLst>
            <a:outerShdw blurRad="38100" dist="38100" dir="2700000" algn="tl">
              <a:srgbClr val="C0C0C0"/>
            </a:outerShdw>
          </a:effectLst>
          <a:latin typeface="+mn-lt"/>
          <a:ea typeface="+mn-ea"/>
          <a:cs typeface="+mn-cs"/>
        </a:defRPr>
      </a:lvl1pPr>
      <a:lvl2pPr marL="742950" indent="-285750" algn="l" rtl="0" fontAlgn="base">
        <a:spcBef>
          <a:spcPct val="20000"/>
        </a:spcBef>
        <a:spcAft>
          <a:spcPct val="0"/>
        </a:spcAft>
        <a:buChar char="–"/>
        <a:defRPr kumimoji="1" sz="1600">
          <a:solidFill>
            <a:srgbClr val="006600"/>
          </a:solidFill>
          <a:effectLst>
            <a:outerShdw blurRad="38100" dist="38100" dir="2700000" algn="tl">
              <a:srgbClr val="C0C0C0"/>
            </a:outerShdw>
          </a:effectLst>
          <a:latin typeface="+mn-lt"/>
          <a:ea typeface="+mn-ea"/>
        </a:defRPr>
      </a:lvl2pPr>
      <a:lvl3pPr marL="1143000" indent="-228600" algn="l" rtl="0" fontAlgn="base">
        <a:spcBef>
          <a:spcPct val="20000"/>
        </a:spcBef>
        <a:spcAft>
          <a:spcPct val="0"/>
        </a:spcAft>
        <a:buChar char="•"/>
        <a:defRPr kumimoji="1" sz="1600">
          <a:solidFill>
            <a:srgbClr val="006600"/>
          </a:solidFill>
          <a:effectLst>
            <a:outerShdw blurRad="38100" dist="38100" dir="2700000" algn="tl">
              <a:srgbClr val="C0C0C0"/>
            </a:outerShdw>
          </a:effectLst>
          <a:latin typeface="+mn-lt"/>
          <a:ea typeface="+mn-ea"/>
        </a:defRPr>
      </a:lvl3pPr>
      <a:lvl4pPr marL="1600200" indent="-228600" algn="l" rtl="0" fontAlgn="base">
        <a:spcBef>
          <a:spcPct val="20000"/>
        </a:spcBef>
        <a:spcAft>
          <a:spcPct val="0"/>
        </a:spcAft>
        <a:buChar char="–"/>
        <a:defRPr kumimoji="1" sz="1600">
          <a:solidFill>
            <a:srgbClr val="006600"/>
          </a:solidFill>
          <a:effectLst>
            <a:outerShdw blurRad="38100" dist="38100" dir="2700000" algn="tl">
              <a:srgbClr val="C0C0C0"/>
            </a:outerShdw>
          </a:effectLst>
          <a:latin typeface="+mn-lt"/>
          <a:ea typeface="+mn-ea"/>
        </a:defRPr>
      </a:lvl4pPr>
      <a:lvl5pPr marL="2057400" indent="-228600" algn="l" rtl="0" fontAlgn="base">
        <a:spcBef>
          <a:spcPct val="20000"/>
        </a:spcBef>
        <a:spcAft>
          <a:spcPct val="0"/>
        </a:spcAft>
        <a:buChar char="»"/>
        <a:defRPr kumimoji="1" sz="1600">
          <a:solidFill>
            <a:srgbClr val="006600"/>
          </a:solidFill>
          <a:effectLst>
            <a:outerShdw blurRad="38100" dist="38100" dir="2700000" algn="tl">
              <a:srgbClr val="C0C0C0"/>
            </a:outerShdw>
          </a:effectLst>
          <a:latin typeface="+mn-lt"/>
          <a:ea typeface="+mn-ea"/>
        </a:defRPr>
      </a:lvl5pPr>
      <a:lvl6pPr marL="2514600" indent="-228600" algn="l" rtl="0" fontAlgn="base">
        <a:spcBef>
          <a:spcPct val="20000"/>
        </a:spcBef>
        <a:spcAft>
          <a:spcPct val="0"/>
        </a:spcAft>
        <a:buChar char="»"/>
        <a:defRPr kumimoji="1" sz="1600">
          <a:solidFill>
            <a:srgbClr val="006600"/>
          </a:solidFill>
          <a:effectLst>
            <a:outerShdw blurRad="38100" dist="38100" dir="2700000" algn="tl">
              <a:srgbClr val="C0C0C0"/>
            </a:outerShdw>
          </a:effectLst>
          <a:latin typeface="+mn-lt"/>
          <a:ea typeface="+mn-ea"/>
        </a:defRPr>
      </a:lvl6pPr>
      <a:lvl7pPr marL="2971800" indent="-228600" algn="l" rtl="0" fontAlgn="base">
        <a:spcBef>
          <a:spcPct val="20000"/>
        </a:spcBef>
        <a:spcAft>
          <a:spcPct val="0"/>
        </a:spcAft>
        <a:buChar char="»"/>
        <a:defRPr kumimoji="1" sz="1600">
          <a:solidFill>
            <a:srgbClr val="006600"/>
          </a:solidFill>
          <a:effectLst>
            <a:outerShdw blurRad="38100" dist="38100" dir="2700000" algn="tl">
              <a:srgbClr val="C0C0C0"/>
            </a:outerShdw>
          </a:effectLst>
          <a:latin typeface="+mn-lt"/>
          <a:ea typeface="+mn-ea"/>
        </a:defRPr>
      </a:lvl7pPr>
      <a:lvl8pPr marL="3429000" indent="-228600" algn="l" rtl="0" fontAlgn="base">
        <a:spcBef>
          <a:spcPct val="20000"/>
        </a:spcBef>
        <a:spcAft>
          <a:spcPct val="0"/>
        </a:spcAft>
        <a:buChar char="»"/>
        <a:defRPr kumimoji="1" sz="1600">
          <a:solidFill>
            <a:srgbClr val="006600"/>
          </a:solidFill>
          <a:effectLst>
            <a:outerShdw blurRad="38100" dist="38100" dir="2700000" algn="tl">
              <a:srgbClr val="C0C0C0"/>
            </a:outerShdw>
          </a:effectLst>
          <a:latin typeface="+mn-lt"/>
          <a:ea typeface="+mn-ea"/>
        </a:defRPr>
      </a:lvl8pPr>
      <a:lvl9pPr marL="3886200" indent="-228600" algn="l" rtl="0" fontAlgn="base">
        <a:spcBef>
          <a:spcPct val="20000"/>
        </a:spcBef>
        <a:spcAft>
          <a:spcPct val="0"/>
        </a:spcAft>
        <a:buChar char="»"/>
        <a:defRPr kumimoji="1" sz="1600">
          <a:solidFill>
            <a:srgbClr val="006600"/>
          </a:solidFill>
          <a:effectLst>
            <a:outerShdw blurRad="38100" dist="38100" dir="2700000" algn="tl">
              <a:srgbClr val="C0C0C0"/>
            </a:outerShdw>
          </a:effectLst>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no"?><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no"?><Relationships xmlns="http://schemas.openxmlformats.org/package/2006/relationships"><Relationship Id="rId1" Target="../slideLayouts/slideLayout1.xml" Type="http://schemas.openxmlformats.org/officeDocument/2006/relationships/slideLayout"/></Relationships>
</file>

<file path=ppt/slides/_rels/slide3.xml.rels><?xml version="1.0" encoding="UTF-8" standalone="no"?><Relationships xmlns="http://schemas.openxmlformats.org/package/2006/relationships"><Relationship Id="rId1" Target="../slideLayouts/slideLayout1.xml" Type="http://schemas.openxmlformats.org/officeDocument/2006/relationships/slideLayout"/></Relationships>
</file>

<file path=ppt/slides/_rels/slide4.xml.rels><?xml version="1.0" encoding="UTF-8" standalone="no"?><Relationships xmlns="http://schemas.openxmlformats.org/package/2006/relationships"><Relationship Id="rId1" Target="../slideLayouts/slideLayout2.xml" Type="http://schemas.openxmlformats.org/officeDocument/2006/relationships/slideLayout"/></Relationships>
</file>

<file path=ppt/slides/_rels/slide5.xml.rels><?xml version="1.0" encoding="UTF-8" standalone="no"?><Relationships xmlns="http://schemas.openxmlformats.org/package/2006/relationships"><Relationship Id="rId1" Target="../slideLayouts/slideLayout2.xml" Type="http://schemas.openxmlformats.org/officeDocument/2006/relationships/slideLayout"/></Relationships>
</file>

<file path=ppt/slides/_rels/slide6.xml.rels><?xml version="1.0" encoding="UTF-8" standalone="no"?><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no"?><Relationships xmlns="http://schemas.openxmlformats.org/package/2006/relationships"><Relationship Id="rId1" Target="../slideLayouts/slideLayout2.xml" Type="http://schemas.openxmlformats.org/officeDocument/2006/relationships/slideLayout"/></Relationships>
</file>

<file path=ppt/slides/_rels/slide8.xml.rels><?xml version="1.0" encoding="UTF-8" standalone="no"?><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569233" y="2204864"/>
            <a:ext cx="7848600" cy="1015663"/>
          </a:xfrm>
          <a:prstGeom prst="rect">
            <a:avLst/>
          </a:prstGeom>
          <a:noFill/>
          <a:ln w="9525">
            <a:noFill/>
            <a:miter lim="800000"/>
            <a:headEnd/>
            <a:tailEnd/>
          </a:ln>
          <a:effectLst/>
        </p:spPr>
        <p:txBody>
          <a:bodyPr>
            <a:spAutoFit/>
          </a:bodyPr>
          <a:lstStyle/>
          <a:p>
            <a:pPr>
              <a:spcBef>
                <a:spcPct val="50000"/>
              </a:spcBef>
            </a:pPr>
            <a:r>
              <a:rPr lang="ja-JP" altLang="en-US" sz="2400" b="1" dirty="0" smtClean="0">
                <a:effectLst>
                  <a:outerShdw blurRad="38100" dist="38100" dir="2700000" algn="tl">
                    <a:srgbClr val="C0C0C0"/>
                  </a:outerShdw>
                </a:effectLst>
                <a:latin typeface="HG丸ｺﾞｼｯｸM-PRO" pitchFamily="50" charset="-128"/>
              </a:rPr>
              <a:t>守谷市農業委員会の委員及び農地利用最適化推進委員</a:t>
            </a:r>
            <a:endParaRPr lang="en-US" altLang="ja-JP" sz="2400" b="1" dirty="0" smtClean="0">
              <a:effectLst>
                <a:outerShdw blurRad="38100" dist="38100" dir="2700000" algn="tl">
                  <a:srgbClr val="C0C0C0"/>
                </a:outerShdw>
              </a:effectLst>
              <a:latin typeface="HG丸ｺﾞｼｯｸM-PRO" pitchFamily="50" charset="-128"/>
            </a:endParaRPr>
          </a:p>
          <a:p>
            <a:pPr>
              <a:spcBef>
                <a:spcPct val="50000"/>
              </a:spcBef>
            </a:pPr>
            <a:r>
              <a:rPr lang="ja-JP" altLang="en-US" sz="2400" b="1" dirty="0" smtClean="0">
                <a:effectLst>
                  <a:outerShdw blurRad="38100" dist="38100" dir="2700000" algn="tl">
                    <a:srgbClr val="C0C0C0"/>
                  </a:outerShdw>
                </a:effectLst>
                <a:latin typeface="HG丸ｺﾞｼｯｸM-PRO" pitchFamily="50" charset="-128"/>
              </a:rPr>
              <a:t>の報酬（上乗せ分）に関する規則の改定（案）</a:t>
            </a:r>
            <a:endParaRPr lang="ja-JP" altLang="en-US" sz="2400" b="1" dirty="0">
              <a:effectLst>
                <a:outerShdw blurRad="38100" dist="38100" dir="2700000" algn="tl">
                  <a:srgbClr val="C0C0C0"/>
                </a:outerShdw>
              </a:effectLst>
              <a:latin typeface="HG丸ｺﾞｼｯｸM-PRO" pitchFamily="50" charset="-128"/>
            </a:endParaRPr>
          </a:p>
        </p:txBody>
      </p:sp>
      <p:sp>
        <p:nvSpPr>
          <p:cNvPr id="6147" name="Text Box 3"/>
          <p:cNvSpPr txBox="1">
            <a:spLocks noChangeArrowheads="1"/>
          </p:cNvSpPr>
          <p:nvPr/>
        </p:nvSpPr>
        <p:spPr bwMode="auto">
          <a:xfrm>
            <a:off x="611188" y="5405154"/>
            <a:ext cx="7848600" cy="400110"/>
          </a:xfrm>
          <a:prstGeom prst="rect">
            <a:avLst/>
          </a:prstGeom>
          <a:noFill/>
          <a:ln w="9525">
            <a:noFill/>
            <a:miter lim="800000"/>
            <a:headEnd/>
            <a:tailEnd/>
          </a:ln>
          <a:effectLst/>
        </p:spPr>
        <p:txBody>
          <a:bodyPr>
            <a:spAutoFit/>
          </a:bodyPr>
          <a:lstStyle/>
          <a:p>
            <a:pPr>
              <a:spcBef>
                <a:spcPct val="50000"/>
              </a:spcBef>
            </a:pPr>
            <a:r>
              <a:rPr lang="ja-JP" altLang="en-US" sz="2000" b="1" dirty="0" smtClean="0">
                <a:effectLst>
                  <a:outerShdw blurRad="38100" dist="38100" dir="2700000" algn="tl">
                    <a:srgbClr val="C0C0C0"/>
                  </a:outerShdw>
                </a:effectLst>
                <a:latin typeface="HG丸ｺﾞｼｯｸM-PRO" pitchFamily="50" charset="-128"/>
              </a:rPr>
              <a:t>守谷市農業委員会事務局</a:t>
            </a:r>
            <a:endParaRPr lang="ja-JP" altLang="en-US" sz="2000" b="1" dirty="0">
              <a:effectLst>
                <a:outerShdw blurRad="38100" dist="38100" dir="2700000" algn="tl">
                  <a:srgbClr val="C0C0C0"/>
                </a:outerShdw>
              </a:effectLst>
              <a:latin typeface="HG丸ｺﾞｼｯｸM-PRO" pitchFamily="50" charset="-128"/>
            </a:endParaRPr>
          </a:p>
        </p:txBody>
      </p:sp>
      <p:sp>
        <p:nvSpPr>
          <p:cNvPr id="4" name="スライド番号プレースホルダ 3"/>
          <p:cNvSpPr>
            <a:spLocks noGrp="1"/>
          </p:cNvSpPr>
          <p:nvPr>
            <p:ph type="sldNum" sz="quarter" idx="11"/>
          </p:nvPr>
        </p:nvSpPr>
        <p:spPr/>
        <p:txBody>
          <a:bodyPr/>
          <a:lstStyle/>
          <a:p>
            <a:fld id="{590C6505-16C7-4453-90E9-EA6C47CD893D}" type="slidenum">
              <a:rPr lang="en-US" altLang="ja-JP" smtClean="0"/>
              <a:pPr/>
              <a:t>1</a:t>
            </a:fld>
            <a:endParaRPr lang="en-US" altLang="ja-JP"/>
          </a:p>
        </p:txBody>
      </p:sp>
    </p:spTree>
  </p:cSld>
  <p:clrMapOvr>
    <a:masterClrMapping/>
  </p:clrMapOvr>
  <p:transition>
    <p:zo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スライド番号プレースホルダ 12"/>
          <p:cNvSpPr>
            <a:spLocks noGrp="1"/>
          </p:cNvSpPr>
          <p:nvPr>
            <p:ph type="sldNum" sz="quarter" idx="11"/>
          </p:nvPr>
        </p:nvSpPr>
        <p:spPr>
          <a:xfrm>
            <a:off x="6660580" y="6453188"/>
            <a:ext cx="1800225" cy="288925"/>
          </a:xfrm>
        </p:spPr>
        <p:txBody>
          <a:bodyPr/>
          <a:lstStyle/>
          <a:p>
            <a:fld id="{590C6505-16C7-4453-90E9-EA6C47CD893D}" type="slidenum">
              <a:rPr lang="en-US" altLang="ja-JP" smtClean="0"/>
              <a:pPr/>
              <a:t>2</a:t>
            </a:fld>
            <a:endParaRPr lang="en-US" altLang="ja-JP" dirty="0"/>
          </a:p>
        </p:txBody>
      </p:sp>
      <p:sp>
        <p:nvSpPr>
          <p:cNvPr id="7" name="Text Box 12"/>
          <p:cNvSpPr txBox="1">
            <a:spLocks noChangeArrowheads="1"/>
          </p:cNvSpPr>
          <p:nvPr/>
        </p:nvSpPr>
        <p:spPr bwMode="auto">
          <a:xfrm>
            <a:off x="729850" y="2889357"/>
            <a:ext cx="7052200" cy="379779"/>
          </a:xfrm>
          <a:prstGeom prst="rect">
            <a:avLst/>
          </a:prstGeom>
          <a:noFill/>
          <a:ln w="9525">
            <a:noFill/>
            <a:miter lim="800000"/>
            <a:headEnd/>
            <a:tailEnd/>
          </a:ln>
          <a:effectLst/>
        </p:spPr>
        <p:txBody>
          <a:bodyPr wrap="square">
            <a:spAutoFit/>
          </a:bodyPr>
          <a:lstStyle/>
          <a:p>
            <a:pPr algn="l">
              <a:spcBef>
                <a:spcPct val="50000"/>
              </a:spcBef>
            </a:pPr>
            <a:r>
              <a:rPr lang="ja-JP" altLang="en-US" sz="1800" b="1" dirty="0" smtClean="0">
                <a:effectLst>
                  <a:outerShdw blurRad="38100" dist="38100" dir="2700000" algn="tl">
                    <a:srgbClr val="C0C0C0"/>
                  </a:outerShdw>
                </a:effectLst>
              </a:rPr>
              <a:t>　～</a:t>
            </a:r>
            <a:r>
              <a:rPr lang="en-US" altLang="ja-JP" sz="1600" b="1" dirty="0" smtClean="0">
                <a:effectLst>
                  <a:outerShdw blurRad="38100" dist="38100" dir="2700000" algn="tl">
                    <a:srgbClr val="C0C0C0"/>
                  </a:outerShdw>
                </a:effectLst>
              </a:rPr>
              <a:t>【</a:t>
            </a:r>
            <a:r>
              <a:rPr lang="ja-JP" altLang="en-US" sz="1600" b="1" dirty="0" smtClean="0">
                <a:effectLst>
                  <a:outerShdw blurRad="38100" dist="38100" dir="2700000" algn="tl">
                    <a:srgbClr val="C0C0C0"/>
                  </a:outerShdw>
                </a:effectLst>
              </a:rPr>
              <a:t>旧</a:t>
            </a:r>
            <a:r>
              <a:rPr lang="en-US" altLang="ja-JP" sz="1600" b="1" dirty="0" smtClean="0">
                <a:effectLst>
                  <a:outerShdw blurRad="38100" dist="38100" dir="2700000" algn="tl">
                    <a:srgbClr val="C0C0C0"/>
                  </a:outerShdw>
                </a:effectLst>
              </a:rPr>
              <a:t>】</a:t>
            </a:r>
            <a:r>
              <a:rPr lang="ja-JP" altLang="en-US" sz="1600" b="1" dirty="0" smtClean="0">
                <a:effectLst>
                  <a:outerShdw blurRad="38100" dist="38100" dir="2700000" algn="tl">
                    <a:srgbClr val="C0C0C0"/>
                  </a:outerShdw>
                </a:effectLst>
              </a:rPr>
              <a:t>平成３０年度時における国の要綱～</a:t>
            </a:r>
            <a:endParaRPr lang="en-US" altLang="ja-JP" sz="1600" b="1" dirty="0" smtClean="0">
              <a:effectLst>
                <a:outerShdw blurRad="38100" dist="38100" dir="2700000" algn="tl">
                  <a:srgbClr val="C0C0C0"/>
                </a:outerShdw>
              </a:effectLst>
            </a:endParaRPr>
          </a:p>
        </p:txBody>
      </p:sp>
      <p:sp>
        <p:nvSpPr>
          <p:cNvPr id="8" name="正方形/長方形 7"/>
          <p:cNvSpPr/>
          <p:nvPr/>
        </p:nvSpPr>
        <p:spPr>
          <a:xfrm>
            <a:off x="972978" y="874959"/>
            <a:ext cx="7487827" cy="1600438"/>
          </a:xfrm>
          <a:prstGeom prst="rect">
            <a:avLst/>
          </a:prstGeom>
        </p:spPr>
        <p:txBody>
          <a:bodyPr wrap="square">
            <a:spAutoFit/>
          </a:bodyPr>
          <a:lstStyle/>
          <a:p>
            <a:pPr lvl="0" algn="l">
              <a:spcBef>
                <a:spcPct val="50000"/>
              </a:spcBef>
            </a:pPr>
            <a:r>
              <a:rPr lang="ja-JP" altLang="en-US" dirty="0">
                <a:solidFill>
                  <a:srgbClr val="000000"/>
                </a:solidFill>
                <a:latin typeface="HG丸ｺﾞｼｯｸM-PRO" pitchFamily="50" charset="-128"/>
              </a:rPr>
              <a:t>農地利用の最適化の推進（農業委員会等に関する法律第６条第２項事務）が必須業務となり，農業委員会の積極的な活動を支援するため，農地利用の最適化に係る活動及び成果の実績に応じ，農業委員及び農地利用最適化推進</a:t>
            </a:r>
            <a:r>
              <a:rPr lang="ja-JP" altLang="en-US" dirty="0" smtClean="0">
                <a:solidFill>
                  <a:srgbClr val="000000"/>
                </a:solidFill>
                <a:latin typeface="HG丸ｺﾞｼｯｸM-PRO" pitchFamily="50" charset="-128"/>
              </a:rPr>
              <a:t>委員に上乗せ報酬が，</a:t>
            </a:r>
            <a:r>
              <a:rPr lang="ja-JP" altLang="en-US" dirty="0">
                <a:solidFill>
                  <a:srgbClr val="000000"/>
                </a:solidFill>
                <a:latin typeface="HG丸ｺﾞｼｯｸM-PRO" pitchFamily="50" charset="-128"/>
              </a:rPr>
              <a:t>国</a:t>
            </a:r>
            <a:r>
              <a:rPr lang="ja-JP" altLang="en-US" dirty="0" smtClean="0">
                <a:solidFill>
                  <a:srgbClr val="000000"/>
                </a:solidFill>
                <a:latin typeface="HG丸ｺﾞｼｯｸM-PRO" pitchFamily="50" charset="-128"/>
              </a:rPr>
              <a:t>の予算を財源として交付される。そのため，守谷市では，平成</a:t>
            </a:r>
            <a:r>
              <a:rPr lang="en-US" altLang="ja-JP" dirty="0" smtClean="0">
                <a:solidFill>
                  <a:srgbClr val="000000"/>
                </a:solidFill>
                <a:latin typeface="HG丸ｺﾞｼｯｸM-PRO" pitchFamily="50" charset="-128"/>
              </a:rPr>
              <a:t>30</a:t>
            </a:r>
            <a:r>
              <a:rPr lang="ja-JP" altLang="en-US" dirty="0" smtClean="0">
                <a:solidFill>
                  <a:srgbClr val="000000"/>
                </a:solidFill>
                <a:latin typeface="HG丸ｺﾞｼｯｸM-PRO" pitchFamily="50" charset="-128"/>
              </a:rPr>
              <a:t>年度に特別職報酬等審議会の答申を得て条例及び規則の改定等を行い，</a:t>
            </a:r>
            <a:r>
              <a:rPr lang="ja-JP" altLang="en-US" dirty="0" smtClean="0">
                <a:solidFill>
                  <a:schemeClr val="tx1"/>
                </a:solidFill>
                <a:latin typeface="HG丸ｺﾞｼｯｸM-PRO" pitchFamily="50" charset="-128"/>
              </a:rPr>
              <a:t>今年度から上乗せ報酬の支給を予定しているが，国の要綱が令和元年５月に改正され活動実績に応じた交付上限が変更となったため，守谷市農業委員会の委員及び農地利用最適化推進委員の報酬に関する規則を改定する必要が生じた。</a:t>
            </a:r>
            <a:endParaRPr lang="en-US" altLang="ja-JP" dirty="0" smtClean="0">
              <a:solidFill>
                <a:schemeClr val="tx1"/>
              </a:solidFill>
              <a:latin typeface="HG丸ｺﾞｼｯｸM-PRO" pitchFamily="50" charset="-128"/>
            </a:endParaRPr>
          </a:p>
        </p:txBody>
      </p:sp>
      <p:sp>
        <p:nvSpPr>
          <p:cNvPr id="6" name="正方形/長方形 5"/>
          <p:cNvSpPr/>
          <p:nvPr/>
        </p:nvSpPr>
        <p:spPr>
          <a:xfrm>
            <a:off x="738698" y="3216439"/>
            <a:ext cx="5670376" cy="1631216"/>
          </a:xfrm>
          <a:prstGeom prst="rect">
            <a:avLst/>
          </a:prstGeom>
        </p:spPr>
        <p:txBody>
          <a:bodyPr wrap="square">
            <a:spAutoFit/>
          </a:bodyPr>
          <a:lstStyle/>
          <a:p>
            <a:pPr algn="l"/>
            <a:r>
              <a:rPr lang="ja-JP" altLang="en-US" b="1" dirty="0" smtClean="0">
                <a:solidFill>
                  <a:schemeClr val="tx1"/>
                </a:solidFill>
              </a:rPr>
              <a:t>   </a:t>
            </a:r>
            <a:r>
              <a:rPr lang="ja-JP" altLang="en-US" sz="1600" b="1" dirty="0" smtClean="0">
                <a:solidFill>
                  <a:schemeClr val="tx1"/>
                </a:solidFill>
              </a:rPr>
              <a:t>〇交付対象となる活動</a:t>
            </a:r>
            <a:endParaRPr lang="en-US" altLang="ja-JP" sz="1600" b="1" dirty="0" smtClean="0">
              <a:solidFill>
                <a:schemeClr val="tx1"/>
              </a:solidFill>
            </a:endParaRPr>
          </a:p>
          <a:p>
            <a:pPr algn="l"/>
            <a:r>
              <a:rPr lang="ja-JP" altLang="en-US" dirty="0" smtClean="0"/>
              <a:t>　（</a:t>
            </a:r>
            <a:r>
              <a:rPr lang="ja-JP" altLang="en-US" dirty="0"/>
              <a:t>１</a:t>
            </a:r>
            <a:r>
              <a:rPr lang="ja-JP" altLang="en-US" dirty="0" smtClean="0"/>
              <a:t>）担い手</a:t>
            </a:r>
            <a:r>
              <a:rPr lang="ja-JP" altLang="en-US" dirty="0"/>
              <a:t>への農地集積・集約化の推進活動</a:t>
            </a:r>
          </a:p>
          <a:p>
            <a:pPr algn="l"/>
            <a:r>
              <a:rPr lang="ja-JP" altLang="en-US" dirty="0" smtClean="0"/>
              <a:t>　（</a:t>
            </a:r>
            <a:r>
              <a:rPr lang="ja-JP" altLang="en-US" dirty="0"/>
              <a:t>２</a:t>
            </a:r>
            <a:r>
              <a:rPr lang="ja-JP" altLang="en-US" dirty="0" smtClean="0"/>
              <a:t>）遊休</a:t>
            </a:r>
            <a:r>
              <a:rPr lang="ja-JP" altLang="en-US" dirty="0"/>
              <a:t>農地の発生防止・解消活動</a:t>
            </a:r>
          </a:p>
          <a:p>
            <a:pPr algn="l"/>
            <a:r>
              <a:rPr lang="ja-JP" altLang="en-US" dirty="0" smtClean="0"/>
              <a:t>　（</a:t>
            </a:r>
            <a:r>
              <a:rPr lang="ja-JP" altLang="en-US" dirty="0"/>
              <a:t>３</a:t>
            </a:r>
            <a:r>
              <a:rPr lang="ja-JP" altLang="en-US" dirty="0" smtClean="0"/>
              <a:t>）農地</a:t>
            </a:r>
            <a:r>
              <a:rPr lang="ja-JP" altLang="en-US" dirty="0"/>
              <a:t>中間管理機構との連携活動</a:t>
            </a:r>
          </a:p>
          <a:p>
            <a:pPr algn="l"/>
            <a:r>
              <a:rPr lang="ja-JP" altLang="en-US" dirty="0" smtClean="0"/>
              <a:t>　（</a:t>
            </a:r>
            <a:r>
              <a:rPr lang="ja-JP" altLang="en-US" dirty="0"/>
              <a:t>４</a:t>
            </a:r>
            <a:r>
              <a:rPr lang="ja-JP" altLang="en-US" dirty="0" smtClean="0"/>
              <a:t>）新規</a:t>
            </a:r>
            <a:r>
              <a:rPr lang="ja-JP" altLang="en-US" dirty="0"/>
              <a:t>参入の促進活動</a:t>
            </a:r>
          </a:p>
          <a:p>
            <a:pPr algn="l"/>
            <a:r>
              <a:rPr lang="ja-JP" altLang="en-US" dirty="0" smtClean="0"/>
              <a:t>　（</a:t>
            </a:r>
            <a:r>
              <a:rPr lang="ja-JP" altLang="en-US" dirty="0"/>
              <a:t>５</a:t>
            </a:r>
            <a:r>
              <a:rPr lang="ja-JP" altLang="en-US" dirty="0" smtClean="0"/>
              <a:t>）農地</a:t>
            </a:r>
            <a:r>
              <a:rPr lang="ja-JP" altLang="en-US" dirty="0"/>
              <a:t>利用の最適化に必要な会議等への出席</a:t>
            </a:r>
          </a:p>
          <a:p>
            <a:pPr algn="l"/>
            <a:r>
              <a:rPr lang="ja-JP" altLang="en-US" dirty="0" smtClean="0"/>
              <a:t>　（</a:t>
            </a:r>
            <a:r>
              <a:rPr lang="ja-JP" altLang="en-US" dirty="0"/>
              <a:t>６</a:t>
            </a:r>
            <a:r>
              <a:rPr lang="ja-JP" altLang="en-US" dirty="0" smtClean="0"/>
              <a:t>）その他</a:t>
            </a:r>
            <a:r>
              <a:rPr lang="ja-JP" altLang="en-US" dirty="0"/>
              <a:t>農地利用の最適化に必要な活動</a:t>
            </a:r>
          </a:p>
        </p:txBody>
      </p:sp>
      <p:sp>
        <p:nvSpPr>
          <p:cNvPr id="11" name="Text Box 5"/>
          <p:cNvSpPr txBox="1">
            <a:spLocks noChangeArrowheads="1"/>
          </p:cNvSpPr>
          <p:nvPr/>
        </p:nvSpPr>
        <p:spPr bwMode="auto">
          <a:xfrm>
            <a:off x="887865" y="4826760"/>
            <a:ext cx="7905747" cy="1031051"/>
          </a:xfrm>
          <a:prstGeom prst="rect">
            <a:avLst/>
          </a:prstGeom>
          <a:noFill/>
          <a:ln w="9525">
            <a:noFill/>
            <a:miter lim="800000"/>
            <a:headEnd/>
            <a:tailEnd/>
          </a:ln>
          <a:effectLst/>
        </p:spPr>
        <p:txBody>
          <a:bodyPr wrap="square">
            <a:spAutoFit/>
          </a:bodyPr>
          <a:lstStyle/>
          <a:p>
            <a:pPr algn="l">
              <a:spcBef>
                <a:spcPct val="50000"/>
              </a:spcBef>
            </a:pPr>
            <a:r>
              <a:rPr lang="ja-JP" altLang="en-US" sz="1600" b="1" dirty="0" smtClean="0">
                <a:solidFill>
                  <a:schemeClr val="tx1"/>
                </a:solidFill>
                <a:latin typeface="HG丸ｺﾞｼｯｸM-PRO" pitchFamily="50" charset="-128"/>
              </a:rPr>
              <a:t>○ 活動実績応じた交付金</a:t>
            </a:r>
            <a:endParaRPr lang="en-US" altLang="ja-JP" sz="1600" b="1" dirty="0" smtClean="0">
              <a:solidFill>
                <a:schemeClr val="tx1"/>
              </a:solidFill>
              <a:latin typeface="HG丸ｺﾞｼｯｸM-PRO" pitchFamily="50" charset="-128"/>
            </a:endParaRPr>
          </a:p>
          <a:p>
            <a:pPr algn="l">
              <a:spcBef>
                <a:spcPct val="50000"/>
              </a:spcBef>
            </a:pPr>
            <a:r>
              <a:rPr lang="ja-JP" altLang="en-US" dirty="0" smtClean="0">
                <a:solidFill>
                  <a:schemeClr val="tx1"/>
                </a:solidFill>
                <a:latin typeface="HG丸ｺﾞｼｯｸM-PRO" pitchFamily="50" charset="-128"/>
              </a:rPr>
              <a:t>・</a:t>
            </a:r>
            <a:r>
              <a:rPr lang="ja-JP" altLang="en-US" sz="1300" dirty="0" smtClean="0">
                <a:solidFill>
                  <a:schemeClr val="tx1"/>
                </a:solidFill>
                <a:latin typeface="HG丸ｺﾞｼｯｸM-PRO" pitchFamily="50" charset="-128"/>
              </a:rPr>
              <a:t>月１日以上農地利用最適化に関する活動（上記）を実施した委員に対して，６千円（月額）を上乗せ</a:t>
            </a:r>
            <a:endParaRPr lang="en-US" altLang="ja-JP" sz="1300" dirty="0">
              <a:solidFill>
                <a:schemeClr val="tx1"/>
              </a:solidFill>
              <a:latin typeface="HG丸ｺﾞｼｯｸM-PRO" pitchFamily="50" charset="-128"/>
            </a:endParaRPr>
          </a:p>
          <a:p>
            <a:pPr algn="l">
              <a:spcBef>
                <a:spcPct val="50000"/>
              </a:spcBef>
            </a:pPr>
            <a:endParaRPr lang="en-US" altLang="ja-JP" sz="1600" dirty="0" smtClean="0">
              <a:solidFill>
                <a:schemeClr val="tx1"/>
              </a:solidFill>
              <a:latin typeface="HG丸ｺﾞｼｯｸM-PRO" pitchFamily="50" charset="-128"/>
            </a:endParaRPr>
          </a:p>
        </p:txBody>
      </p:sp>
      <p:sp>
        <p:nvSpPr>
          <p:cNvPr id="9" name="正方形/長方形 8"/>
          <p:cNvSpPr/>
          <p:nvPr/>
        </p:nvSpPr>
        <p:spPr>
          <a:xfrm>
            <a:off x="887865" y="5541354"/>
            <a:ext cx="7196217" cy="969496"/>
          </a:xfrm>
          <a:prstGeom prst="rect">
            <a:avLst/>
          </a:prstGeom>
        </p:spPr>
        <p:txBody>
          <a:bodyPr wrap="square">
            <a:spAutoFit/>
          </a:bodyPr>
          <a:lstStyle/>
          <a:p>
            <a:pPr lvl="0" algn="l">
              <a:spcBef>
                <a:spcPct val="50000"/>
              </a:spcBef>
            </a:pPr>
            <a:r>
              <a:rPr lang="ja-JP" altLang="en-US" sz="1500" b="1" dirty="0">
                <a:solidFill>
                  <a:srgbClr val="000000"/>
                </a:solidFill>
                <a:latin typeface="HG丸ｺﾞｼｯｸM-PRO" pitchFamily="50" charset="-128"/>
              </a:rPr>
              <a:t>○ </a:t>
            </a:r>
            <a:r>
              <a:rPr lang="ja-JP" altLang="en-US" sz="1500" b="1" dirty="0" smtClean="0">
                <a:solidFill>
                  <a:srgbClr val="000000"/>
                </a:solidFill>
                <a:latin typeface="HG丸ｺﾞｼｯｸM-PRO" pitchFamily="50" charset="-128"/>
              </a:rPr>
              <a:t>成果実績に応じた交付金（</a:t>
            </a:r>
            <a:r>
              <a:rPr lang="ja-JP" altLang="en-US" sz="1500" b="1" dirty="0">
                <a:solidFill>
                  <a:srgbClr val="000000"/>
                </a:solidFill>
                <a:latin typeface="HG丸ｺﾞｼｯｸM-PRO" pitchFamily="50" charset="-128"/>
              </a:rPr>
              <a:t>①担い手への農地集積分，②遊休農地解消分）</a:t>
            </a:r>
            <a:endParaRPr lang="en-US" altLang="ja-JP" sz="1500" b="1" dirty="0">
              <a:solidFill>
                <a:srgbClr val="000000"/>
              </a:solidFill>
              <a:latin typeface="HG丸ｺﾞｼｯｸM-PRO" pitchFamily="50" charset="-128"/>
            </a:endParaRPr>
          </a:p>
          <a:p>
            <a:pPr lvl="0" algn="l">
              <a:spcBef>
                <a:spcPct val="50000"/>
              </a:spcBef>
            </a:pPr>
            <a:r>
              <a:rPr lang="ja-JP" altLang="en-US" dirty="0">
                <a:solidFill>
                  <a:srgbClr val="000000"/>
                </a:solidFill>
                <a:latin typeface="HG丸ｺﾞｼｯｸM-PRO" pitchFamily="50" charset="-128"/>
              </a:rPr>
              <a:t>・</a:t>
            </a:r>
            <a:r>
              <a:rPr lang="ja-JP" altLang="en-US" dirty="0">
                <a:solidFill>
                  <a:schemeClr val="tx1"/>
                </a:solidFill>
                <a:latin typeface="HG丸ｺﾞｼｯｸM-PRO" pitchFamily="50" charset="-128"/>
              </a:rPr>
              <a:t>委員の人数</a:t>
            </a:r>
            <a:r>
              <a:rPr lang="en-US" altLang="ja-JP" dirty="0">
                <a:solidFill>
                  <a:schemeClr val="tx1"/>
                </a:solidFill>
                <a:latin typeface="HG丸ｺﾞｼｯｸM-PRO" pitchFamily="50" charset="-128"/>
              </a:rPr>
              <a:t>×14</a:t>
            </a:r>
            <a:r>
              <a:rPr lang="ja-JP" altLang="en-US" dirty="0">
                <a:solidFill>
                  <a:schemeClr val="tx1"/>
                </a:solidFill>
                <a:latin typeface="HG丸ｺﾞｼｯｸM-PRO" pitchFamily="50" charset="-128"/>
              </a:rPr>
              <a:t>千円</a:t>
            </a:r>
            <a:r>
              <a:rPr lang="en-US" altLang="ja-JP" dirty="0">
                <a:solidFill>
                  <a:schemeClr val="tx1"/>
                </a:solidFill>
                <a:latin typeface="HG丸ｺﾞｼｯｸM-PRO" pitchFamily="50" charset="-128"/>
              </a:rPr>
              <a:t>×12</a:t>
            </a:r>
            <a:r>
              <a:rPr lang="ja-JP" altLang="en-US" dirty="0">
                <a:solidFill>
                  <a:schemeClr val="tx1"/>
                </a:solidFill>
                <a:latin typeface="HG丸ｺﾞｼｯｸM-PRO" pitchFamily="50" charset="-128"/>
              </a:rPr>
              <a:t>月</a:t>
            </a:r>
            <a:r>
              <a:rPr lang="en-US" altLang="ja-JP" dirty="0">
                <a:solidFill>
                  <a:schemeClr val="tx1"/>
                </a:solidFill>
                <a:latin typeface="HG丸ｺﾞｼｯｸM-PRO" pitchFamily="50" charset="-128"/>
              </a:rPr>
              <a:t>×</a:t>
            </a:r>
            <a:r>
              <a:rPr lang="ja-JP" altLang="en-US" dirty="0">
                <a:solidFill>
                  <a:schemeClr val="tx1"/>
                </a:solidFill>
                <a:latin typeface="HG丸ｺﾞｼｯｸM-PRO" pitchFamily="50" charset="-128"/>
              </a:rPr>
              <a:t>（評価点</a:t>
            </a:r>
            <a:r>
              <a:rPr lang="en-US" altLang="ja-JP" dirty="0">
                <a:solidFill>
                  <a:schemeClr val="tx1"/>
                </a:solidFill>
                <a:latin typeface="HG丸ｺﾞｼｯｸM-PRO" pitchFamily="50" charset="-128"/>
              </a:rPr>
              <a:t>÷9</a:t>
            </a:r>
            <a:r>
              <a:rPr lang="ja-JP" altLang="en-US" dirty="0">
                <a:solidFill>
                  <a:schemeClr val="tx1"/>
                </a:solidFill>
                <a:latin typeface="HG丸ｺﾞｼｯｸM-PRO" pitchFamily="50" charset="-128"/>
              </a:rPr>
              <a:t>点）　</a:t>
            </a:r>
            <a:endParaRPr lang="en-US" altLang="ja-JP" dirty="0" smtClean="0">
              <a:solidFill>
                <a:schemeClr val="tx1"/>
              </a:solidFill>
              <a:latin typeface="HG丸ｺﾞｼｯｸM-PRO" pitchFamily="50" charset="-128"/>
            </a:endParaRPr>
          </a:p>
          <a:p>
            <a:pPr lvl="0" algn="l">
              <a:spcBef>
                <a:spcPct val="50000"/>
              </a:spcBef>
            </a:pPr>
            <a:r>
              <a:rPr lang="ja-JP" altLang="en-US" dirty="0">
                <a:solidFill>
                  <a:srgbClr val="000000"/>
                </a:solidFill>
                <a:latin typeface="HG丸ｺﾞｼｯｸM-PRO" pitchFamily="50" charset="-128"/>
              </a:rPr>
              <a:t>　</a:t>
            </a:r>
            <a:r>
              <a:rPr lang="en-US" altLang="ja-JP" dirty="0" smtClean="0">
                <a:solidFill>
                  <a:srgbClr val="000000"/>
                </a:solidFill>
                <a:latin typeface="HG丸ｺﾞｼｯｸM-PRO" pitchFamily="50" charset="-128"/>
              </a:rPr>
              <a:t>※</a:t>
            </a:r>
            <a:r>
              <a:rPr lang="ja-JP" altLang="en-US" dirty="0" smtClean="0">
                <a:solidFill>
                  <a:srgbClr val="000000"/>
                </a:solidFill>
                <a:latin typeface="HG丸ｺﾞｼｯｸM-PRO" pitchFamily="50" charset="-128"/>
              </a:rPr>
              <a:t>①，②とも評価点は，最高</a:t>
            </a:r>
            <a:r>
              <a:rPr lang="en-US" altLang="ja-JP" dirty="0">
                <a:solidFill>
                  <a:srgbClr val="000000"/>
                </a:solidFill>
                <a:latin typeface="HG丸ｺﾞｼｯｸM-PRO" pitchFamily="50" charset="-128"/>
              </a:rPr>
              <a:t>13</a:t>
            </a:r>
            <a:r>
              <a:rPr lang="ja-JP" altLang="en-US" dirty="0">
                <a:solidFill>
                  <a:srgbClr val="000000"/>
                </a:solidFill>
                <a:latin typeface="HG丸ｺﾞｼｯｸM-PRO" pitchFamily="50" charset="-128"/>
              </a:rPr>
              <a:t>点，最低</a:t>
            </a:r>
            <a:r>
              <a:rPr lang="en-US" altLang="ja-JP" dirty="0">
                <a:solidFill>
                  <a:srgbClr val="000000"/>
                </a:solidFill>
                <a:latin typeface="HG丸ｺﾞｼｯｸM-PRO" pitchFamily="50" charset="-128"/>
              </a:rPr>
              <a:t>0</a:t>
            </a:r>
            <a:r>
              <a:rPr lang="ja-JP" altLang="en-US" dirty="0">
                <a:solidFill>
                  <a:srgbClr val="000000"/>
                </a:solidFill>
                <a:latin typeface="HG丸ｺﾞｼｯｸM-PRO" pitchFamily="50" charset="-128"/>
              </a:rPr>
              <a:t>点</a:t>
            </a:r>
            <a:endParaRPr lang="en-US" altLang="ja-JP" dirty="0">
              <a:solidFill>
                <a:srgbClr val="000000"/>
              </a:solidFill>
              <a:latin typeface="HG丸ｺﾞｼｯｸM-PRO" pitchFamily="50" charset="-128"/>
            </a:endParaRPr>
          </a:p>
        </p:txBody>
      </p:sp>
      <p:sp>
        <p:nvSpPr>
          <p:cNvPr id="12" name="Text Box 12"/>
          <p:cNvSpPr txBox="1">
            <a:spLocks noChangeArrowheads="1"/>
          </p:cNvSpPr>
          <p:nvPr/>
        </p:nvSpPr>
        <p:spPr bwMode="auto">
          <a:xfrm>
            <a:off x="846564" y="2522740"/>
            <a:ext cx="7204600" cy="400110"/>
          </a:xfrm>
          <a:prstGeom prst="rect">
            <a:avLst/>
          </a:prstGeom>
          <a:noFill/>
          <a:ln w="9525">
            <a:noFill/>
            <a:miter lim="800000"/>
            <a:headEnd/>
            <a:tailEnd/>
          </a:ln>
          <a:effectLst/>
        </p:spPr>
        <p:txBody>
          <a:bodyPr wrap="square">
            <a:spAutoFit/>
          </a:bodyPr>
          <a:lstStyle/>
          <a:p>
            <a:pPr algn="l">
              <a:spcBef>
                <a:spcPct val="50000"/>
              </a:spcBef>
            </a:pPr>
            <a:r>
              <a:rPr lang="ja-JP" altLang="en-US" sz="2000" b="1" dirty="0">
                <a:solidFill>
                  <a:srgbClr val="FF0000"/>
                </a:solidFill>
                <a:effectLst>
                  <a:outerShdw blurRad="38100" dist="38100" dir="2700000" algn="tl">
                    <a:srgbClr val="C0C0C0"/>
                  </a:outerShdw>
                </a:effectLst>
              </a:rPr>
              <a:t> </a:t>
            </a:r>
            <a:r>
              <a:rPr lang="ja-JP" altLang="en-US" sz="2000" b="1" dirty="0" smtClean="0">
                <a:solidFill>
                  <a:srgbClr val="FF0000"/>
                </a:solidFill>
                <a:effectLst>
                  <a:outerShdw blurRad="38100" dist="38100" dir="2700000" algn="tl">
                    <a:srgbClr val="C0C0C0"/>
                  </a:outerShdw>
                </a:effectLst>
              </a:rPr>
              <a:t> 農地利用最適化交付金の改定概要</a:t>
            </a:r>
            <a:endParaRPr lang="en-US" altLang="ja-JP" sz="2000" b="1" dirty="0" smtClean="0">
              <a:solidFill>
                <a:srgbClr val="FF0000"/>
              </a:solidFill>
              <a:effectLst>
                <a:outerShdw blurRad="38100" dist="38100" dir="2700000" algn="tl">
                  <a:srgbClr val="C0C0C0"/>
                </a:outerShdw>
              </a:effectLst>
            </a:endParaRPr>
          </a:p>
        </p:txBody>
      </p:sp>
      <p:sp>
        <p:nvSpPr>
          <p:cNvPr id="14" name="Text Box 12"/>
          <p:cNvSpPr txBox="1">
            <a:spLocks noChangeArrowheads="1"/>
          </p:cNvSpPr>
          <p:nvPr/>
        </p:nvSpPr>
        <p:spPr bwMode="auto">
          <a:xfrm>
            <a:off x="814112" y="536798"/>
            <a:ext cx="7204600" cy="400110"/>
          </a:xfrm>
          <a:prstGeom prst="rect">
            <a:avLst/>
          </a:prstGeom>
          <a:noFill/>
          <a:ln w="9525">
            <a:noFill/>
            <a:miter lim="800000"/>
            <a:headEnd/>
            <a:tailEnd/>
          </a:ln>
          <a:effectLst/>
        </p:spPr>
        <p:txBody>
          <a:bodyPr wrap="square">
            <a:spAutoFit/>
          </a:bodyPr>
          <a:lstStyle/>
          <a:p>
            <a:pPr algn="l">
              <a:spcBef>
                <a:spcPct val="50000"/>
              </a:spcBef>
            </a:pPr>
            <a:r>
              <a:rPr lang="ja-JP" altLang="en-US" sz="2000" b="1" dirty="0">
                <a:solidFill>
                  <a:srgbClr val="FF0000"/>
                </a:solidFill>
                <a:effectLst>
                  <a:outerShdw blurRad="38100" dist="38100" dir="2700000" algn="tl">
                    <a:srgbClr val="C0C0C0"/>
                  </a:outerShdw>
                </a:effectLst>
              </a:rPr>
              <a:t> </a:t>
            </a:r>
            <a:r>
              <a:rPr lang="ja-JP" altLang="en-US" sz="2000" b="1" dirty="0" smtClean="0">
                <a:solidFill>
                  <a:srgbClr val="FF0000"/>
                </a:solidFill>
                <a:effectLst>
                  <a:outerShdw blurRad="38100" dist="38100" dir="2700000" algn="tl">
                    <a:srgbClr val="C0C0C0"/>
                  </a:outerShdw>
                </a:effectLst>
              </a:rPr>
              <a:t> 改定の主旨</a:t>
            </a:r>
            <a:endParaRPr lang="en-US" altLang="ja-JP" sz="2000" b="1" dirty="0" smtClean="0">
              <a:solidFill>
                <a:srgbClr val="FF0000"/>
              </a:solidFill>
              <a:effectLst>
                <a:outerShdw blurRad="38100" dist="38100" dir="2700000" algn="tl">
                  <a:srgbClr val="C0C0C0"/>
                </a:outerShdw>
              </a:effectLst>
            </a:endParaRPr>
          </a:p>
        </p:txBody>
      </p:sp>
    </p:spTree>
  </p:cSld>
  <p:clrMapOvr>
    <a:masterClrMapping/>
  </p:clrMapOvr>
  <p:transition>
    <p:zo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スライド番号プレースホルダ 12"/>
          <p:cNvSpPr>
            <a:spLocks noGrp="1"/>
          </p:cNvSpPr>
          <p:nvPr>
            <p:ph type="sldNum" sz="quarter" idx="11"/>
          </p:nvPr>
        </p:nvSpPr>
        <p:spPr>
          <a:xfrm>
            <a:off x="6660580" y="6453188"/>
            <a:ext cx="1800225" cy="288925"/>
          </a:xfrm>
        </p:spPr>
        <p:txBody>
          <a:bodyPr/>
          <a:lstStyle/>
          <a:p>
            <a:fld id="{590C6505-16C7-4453-90E9-EA6C47CD893D}" type="slidenum">
              <a:rPr lang="en-US" altLang="ja-JP" smtClean="0"/>
              <a:pPr/>
              <a:t>3</a:t>
            </a:fld>
            <a:endParaRPr lang="en-US" altLang="ja-JP" dirty="0"/>
          </a:p>
        </p:txBody>
      </p:sp>
      <p:sp>
        <p:nvSpPr>
          <p:cNvPr id="6" name="Text Box 12"/>
          <p:cNvSpPr txBox="1">
            <a:spLocks noChangeArrowheads="1"/>
          </p:cNvSpPr>
          <p:nvPr/>
        </p:nvSpPr>
        <p:spPr bwMode="auto">
          <a:xfrm>
            <a:off x="755576" y="727602"/>
            <a:ext cx="7196216" cy="369332"/>
          </a:xfrm>
          <a:prstGeom prst="rect">
            <a:avLst/>
          </a:prstGeom>
          <a:noFill/>
          <a:ln w="9525">
            <a:noFill/>
            <a:miter lim="800000"/>
            <a:headEnd/>
            <a:tailEnd/>
          </a:ln>
          <a:effectLst/>
        </p:spPr>
        <p:txBody>
          <a:bodyPr wrap="square">
            <a:spAutoFit/>
          </a:bodyPr>
          <a:lstStyle/>
          <a:p>
            <a:pPr algn="l">
              <a:spcBef>
                <a:spcPct val="50000"/>
              </a:spcBef>
            </a:pPr>
            <a:r>
              <a:rPr lang="ja-JP" altLang="en-US" sz="1800" b="1" dirty="0" smtClean="0">
                <a:effectLst>
                  <a:outerShdw blurRad="38100" dist="38100" dir="2700000" algn="tl">
                    <a:srgbClr val="C0C0C0"/>
                  </a:outerShdw>
                </a:effectLst>
              </a:rPr>
              <a:t>　</a:t>
            </a:r>
            <a:r>
              <a:rPr lang="ja-JP" altLang="en-US" sz="1600" b="1" dirty="0" smtClean="0">
                <a:effectLst>
                  <a:outerShdw blurRad="38100" dist="38100" dir="2700000" algn="tl">
                    <a:srgbClr val="C0C0C0"/>
                  </a:outerShdw>
                </a:effectLst>
              </a:rPr>
              <a:t>～</a:t>
            </a:r>
            <a:r>
              <a:rPr lang="en-US" altLang="ja-JP" sz="1600" b="1" dirty="0" smtClean="0">
                <a:effectLst>
                  <a:outerShdw blurRad="38100" dist="38100" dir="2700000" algn="tl">
                    <a:srgbClr val="C0C0C0"/>
                  </a:outerShdw>
                </a:effectLst>
              </a:rPr>
              <a:t>【</a:t>
            </a:r>
            <a:r>
              <a:rPr lang="ja-JP" altLang="en-US" sz="1600" b="1" dirty="0" smtClean="0">
                <a:effectLst>
                  <a:outerShdw blurRad="38100" dist="38100" dir="2700000" algn="tl">
                    <a:srgbClr val="C0C0C0"/>
                  </a:outerShdw>
                </a:effectLst>
              </a:rPr>
              <a:t>新</a:t>
            </a:r>
            <a:r>
              <a:rPr lang="en-US" altLang="ja-JP" sz="1600" b="1" dirty="0" smtClean="0">
                <a:effectLst>
                  <a:outerShdw blurRad="38100" dist="38100" dir="2700000" algn="tl">
                    <a:srgbClr val="C0C0C0"/>
                  </a:outerShdw>
                </a:effectLst>
              </a:rPr>
              <a:t>】</a:t>
            </a:r>
            <a:r>
              <a:rPr lang="ja-JP" altLang="en-US" sz="1600" b="1" dirty="0" smtClean="0">
                <a:effectLst>
                  <a:outerShdw blurRad="38100" dist="38100" dir="2700000" algn="tl">
                    <a:srgbClr val="C0C0C0"/>
                  </a:outerShdw>
                </a:effectLst>
              </a:rPr>
              <a:t>令和元年５月（改正後）における国の要綱～</a:t>
            </a:r>
            <a:endParaRPr lang="en-US" altLang="ja-JP" sz="1600" b="1" dirty="0" smtClean="0">
              <a:effectLst>
                <a:outerShdw blurRad="38100" dist="38100" dir="2700000" algn="tl">
                  <a:srgbClr val="C0C0C0"/>
                </a:outerShdw>
              </a:effectLst>
            </a:endParaRPr>
          </a:p>
        </p:txBody>
      </p:sp>
      <p:sp>
        <p:nvSpPr>
          <p:cNvPr id="8" name="正方形/長方形 7"/>
          <p:cNvSpPr/>
          <p:nvPr/>
        </p:nvSpPr>
        <p:spPr>
          <a:xfrm>
            <a:off x="968465" y="1117373"/>
            <a:ext cx="7562592" cy="1846659"/>
          </a:xfrm>
          <a:prstGeom prst="rect">
            <a:avLst/>
          </a:prstGeom>
        </p:spPr>
        <p:txBody>
          <a:bodyPr wrap="square">
            <a:spAutoFit/>
          </a:bodyPr>
          <a:lstStyle/>
          <a:p>
            <a:pPr algn="l"/>
            <a:r>
              <a:rPr lang="ja-JP" altLang="en-US" sz="1600" b="1" dirty="0">
                <a:solidFill>
                  <a:schemeClr val="tx1"/>
                </a:solidFill>
              </a:rPr>
              <a:t>〇交付対象となる</a:t>
            </a:r>
            <a:r>
              <a:rPr lang="ja-JP" altLang="en-US" sz="1600" b="1" dirty="0" smtClean="0">
                <a:solidFill>
                  <a:schemeClr val="tx1"/>
                </a:solidFill>
              </a:rPr>
              <a:t>活動</a:t>
            </a:r>
            <a:endParaRPr lang="en-US" altLang="ja-JP" sz="1600" dirty="0" smtClean="0">
              <a:solidFill>
                <a:srgbClr val="FF0000"/>
              </a:solidFill>
            </a:endParaRPr>
          </a:p>
          <a:p>
            <a:pPr algn="l"/>
            <a:r>
              <a:rPr lang="ja-JP" altLang="en-US" dirty="0" smtClean="0">
                <a:solidFill>
                  <a:srgbClr val="FF0000"/>
                </a:solidFill>
              </a:rPr>
              <a:t>ア　実質化された人・農地プランに係る活動</a:t>
            </a:r>
            <a:endParaRPr lang="en-US" altLang="ja-JP" dirty="0" smtClean="0">
              <a:solidFill>
                <a:srgbClr val="FF0000"/>
              </a:solidFill>
            </a:endParaRPr>
          </a:p>
          <a:p>
            <a:pPr algn="l"/>
            <a:r>
              <a:rPr lang="ja-JP" altLang="en-US" dirty="0" smtClean="0">
                <a:solidFill>
                  <a:srgbClr val="FF0000"/>
                </a:solidFill>
              </a:rPr>
              <a:t>（ア）意向確認調査の実施</a:t>
            </a:r>
            <a:endParaRPr lang="ja-JP" altLang="en-US" dirty="0">
              <a:solidFill>
                <a:srgbClr val="FF0000"/>
              </a:solidFill>
            </a:endParaRPr>
          </a:p>
          <a:p>
            <a:pPr algn="l"/>
            <a:r>
              <a:rPr lang="ja-JP" altLang="en-US" dirty="0" smtClean="0">
                <a:solidFill>
                  <a:srgbClr val="FF0000"/>
                </a:solidFill>
              </a:rPr>
              <a:t>（イ）地域協議の場への出席，情報提供及びこれらに必要な活動</a:t>
            </a:r>
            <a:endParaRPr lang="ja-JP" altLang="en-US" dirty="0">
              <a:solidFill>
                <a:srgbClr val="FF0000"/>
              </a:solidFill>
            </a:endParaRPr>
          </a:p>
          <a:p>
            <a:pPr algn="l"/>
            <a:r>
              <a:rPr lang="ja-JP" altLang="en-US" dirty="0" smtClean="0">
                <a:solidFill>
                  <a:srgbClr val="FF0000"/>
                </a:solidFill>
              </a:rPr>
              <a:t>（ウ）実質化された人・農地プランにおいて担い手や農地中間管理機構に対する貸付等の意</a:t>
            </a:r>
            <a:endParaRPr lang="en-US" altLang="ja-JP" dirty="0" smtClean="0">
              <a:solidFill>
                <a:srgbClr val="FF0000"/>
              </a:solidFill>
            </a:endParaRPr>
          </a:p>
          <a:p>
            <a:pPr algn="l"/>
            <a:r>
              <a:rPr lang="ja-JP" altLang="en-US" dirty="0">
                <a:solidFill>
                  <a:srgbClr val="FF0000"/>
                </a:solidFill>
              </a:rPr>
              <a:t>　</a:t>
            </a:r>
            <a:r>
              <a:rPr lang="ja-JP" altLang="en-US" dirty="0" smtClean="0">
                <a:solidFill>
                  <a:srgbClr val="FF0000"/>
                </a:solidFill>
              </a:rPr>
              <a:t>　　向のある農地として記載された農地について，集積・集約化させるための調整活動</a:t>
            </a:r>
            <a:endParaRPr lang="ja-JP" altLang="en-US" dirty="0">
              <a:solidFill>
                <a:srgbClr val="FF0000"/>
              </a:solidFill>
            </a:endParaRPr>
          </a:p>
          <a:p>
            <a:pPr algn="l"/>
            <a:r>
              <a:rPr lang="ja-JP" altLang="en-US" dirty="0" smtClean="0">
                <a:solidFill>
                  <a:srgbClr val="FF0000"/>
                </a:solidFill>
              </a:rPr>
              <a:t>イ　担い手への農地集積・集約化の推進活動（上記アを除く活動）</a:t>
            </a:r>
            <a:endParaRPr lang="ja-JP" altLang="en-US" dirty="0">
              <a:solidFill>
                <a:srgbClr val="FF0000"/>
              </a:solidFill>
            </a:endParaRPr>
          </a:p>
          <a:p>
            <a:pPr algn="l"/>
            <a:r>
              <a:rPr lang="ja-JP" altLang="en-US" dirty="0" smtClean="0">
                <a:solidFill>
                  <a:srgbClr val="FF0000"/>
                </a:solidFill>
              </a:rPr>
              <a:t>ウ　遊休農地の発生防止・解消活動</a:t>
            </a:r>
            <a:endParaRPr lang="ja-JP" altLang="en-US" dirty="0">
              <a:solidFill>
                <a:srgbClr val="FF0000"/>
              </a:solidFill>
            </a:endParaRPr>
          </a:p>
        </p:txBody>
      </p:sp>
      <p:sp>
        <p:nvSpPr>
          <p:cNvPr id="4" name="正方形/長方形 3"/>
          <p:cNvSpPr/>
          <p:nvPr/>
        </p:nvSpPr>
        <p:spPr>
          <a:xfrm>
            <a:off x="856258" y="3549065"/>
            <a:ext cx="7562592" cy="2246769"/>
          </a:xfrm>
          <a:prstGeom prst="rect">
            <a:avLst/>
          </a:prstGeom>
        </p:spPr>
        <p:txBody>
          <a:bodyPr wrap="square">
            <a:spAutoFit/>
          </a:bodyPr>
          <a:lstStyle/>
          <a:p>
            <a:pPr algn="l">
              <a:spcBef>
                <a:spcPct val="50000"/>
              </a:spcBef>
            </a:pPr>
            <a:r>
              <a:rPr lang="ja-JP" altLang="en-US" b="1" dirty="0" smtClean="0">
                <a:solidFill>
                  <a:schemeClr val="tx1"/>
                </a:solidFill>
                <a:latin typeface="HG丸ｺﾞｼｯｸM-PRO" pitchFamily="50" charset="-128"/>
              </a:rPr>
              <a:t>（１）農地</a:t>
            </a:r>
            <a:r>
              <a:rPr lang="ja-JP" altLang="en-US" b="1" dirty="0">
                <a:solidFill>
                  <a:schemeClr val="tx1"/>
                </a:solidFill>
                <a:latin typeface="HG丸ｺﾞｼｯｸM-PRO" pitchFamily="50" charset="-128"/>
              </a:rPr>
              <a:t>集積・集約化の活動（ア及びイ）の割合が</a:t>
            </a:r>
            <a:r>
              <a:rPr lang="ja-JP" altLang="en-US" b="1" dirty="0">
                <a:solidFill>
                  <a:srgbClr val="FF0000"/>
                </a:solidFill>
                <a:latin typeface="HG丸ｺﾞｼｯｸM-PRO" pitchFamily="50" charset="-128"/>
              </a:rPr>
              <a:t>３０％以上</a:t>
            </a:r>
            <a:r>
              <a:rPr lang="ja-JP" altLang="en-US" b="1" dirty="0">
                <a:solidFill>
                  <a:schemeClr val="tx1"/>
                </a:solidFill>
                <a:latin typeface="HG丸ｺﾞｼｯｸM-PRO" pitchFamily="50" charset="-128"/>
              </a:rPr>
              <a:t>の農業</a:t>
            </a:r>
            <a:r>
              <a:rPr lang="ja-JP" altLang="en-US" b="1" dirty="0" smtClean="0">
                <a:solidFill>
                  <a:schemeClr val="tx1"/>
                </a:solidFill>
                <a:latin typeface="HG丸ｺﾞｼｯｸM-PRO" pitchFamily="50" charset="-128"/>
              </a:rPr>
              <a:t>委員会</a:t>
            </a:r>
            <a:endParaRPr lang="en-US" altLang="ja-JP" b="1" dirty="0">
              <a:solidFill>
                <a:schemeClr val="tx1"/>
              </a:solidFill>
              <a:latin typeface="HG丸ｺﾞｼｯｸM-PRO" pitchFamily="50" charset="-128"/>
            </a:endParaRPr>
          </a:p>
          <a:p>
            <a:pPr algn="l">
              <a:spcBef>
                <a:spcPct val="50000"/>
              </a:spcBef>
            </a:pPr>
            <a:r>
              <a:rPr lang="ja-JP" altLang="en-US" dirty="0" smtClean="0">
                <a:solidFill>
                  <a:schemeClr val="tx1"/>
                </a:solidFill>
                <a:latin typeface="HG丸ｺﾞｼｯｸM-PRO" pitchFamily="50" charset="-128"/>
              </a:rPr>
              <a:t>・</a:t>
            </a:r>
            <a:r>
              <a:rPr lang="ja-JP" altLang="en-US" dirty="0" smtClean="0">
                <a:solidFill>
                  <a:srgbClr val="FF0000"/>
                </a:solidFill>
                <a:latin typeface="HG丸ｺﾞｼｯｸM-PRO" pitchFamily="50" charset="-128"/>
              </a:rPr>
              <a:t>ア</a:t>
            </a:r>
            <a:r>
              <a:rPr lang="ja-JP" altLang="en-US" dirty="0" smtClean="0">
                <a:solidFill>
                  <a:schemeClr val="tx1"/>
                </a:solidFill>
                <a:latin typeface="HG丸ｺﾞｼｯｸM-PRO" pitchFamily="50" charset="-128"/>
              </a:rPr>
              <a:t>に該当する活動を行った委員：以下により月ごとの上限額を算定</a:t>
            </a:r>
            <a:endParaRPr lang="en-US" altLang="ja-JP" dirty="0">
              <a:solidFill>
                <a:schemeClr val="tx1"/>
              </a:solidFill>
              <a:latin typeface="HG丸ｺﾞｼｯｸM-PRO" pitchFamily="50" charset="-128"/>
            </a:endParaRPr>
          </a:p>
          <a:p>
            <a:pPr algn="l">
              <a:spcBef>
                <a:spcPct val="50000"/>
              </a:spcBef>
            </a:pPr>
            <a:r>
              <a:rPr lang="ja-JP" altLang="en-US" dirty="0">
                <a:solidFill>
                  <a:schemeClr val="tx1"/>
                </a:solidFill>
                <a:latin typeface="HG丸ｺﾞｼｯｸM-PRO" pitchFamily="50" charset="-128"/>
              </a:rPr>
              <a:t>　</a:t>
            </a:r>
            <a:r>
              <a:rPr lang="ja-JP" altLang="en-US" dirty="0" smtClean="0">
                <a:solidFill>
                  <a:schemeClr val="tx1"/>
                </a:solidFill>
                <a:latin typeface="HG丸ｺﾞｼｯｸM-PRO" pitchFamily="50" charset="-128"/>
              </a:rPr>
              <a:t>「</a:t>
            </a:r>
            <a:r>
              <a:rPr lang="ja-JP" altLang="en-US" dirty="0" smtClean="0">
                <a:solidFill>
                  <a:srgbClr val="FF0000"/>
                </a:solidFill>
                <a:latin typeface="HG丸ｺﾞｼｯｸM-PRO" pitchFamily="50" charset="-128"/>
              </a:rPr>
              <a:t>７千円</a:t>
            </a:r>
            <a:r>
              <a:rPr lang="en-US" altLang="ja-JP" dirty="0" smtClean="0">
                <a:solidFill>
                  <a:schemeClr val="tx1"/>
                </a:solidFill>
                <a:latin typeface="HG丸ｺﾞｼｯｸM-PRO" pitchFamily="50" charset="-128"/>
              </a:rPr>
              <a:t>×</a:t>
            </a:r>
            <a:r>
              <a:rPr lang="ja-JP" altLang="en-US" dirty="0" smtClean="0">
                <a:solidFill>
                  <a:srgbClr val="FF0000"/>
                </a:solidFill>
                <a:latin typeface="HG丸ｺﾞｼｯｸM-PRO" pitchFamily="50" charset="-128"/>
              </a:rPr>
              <a:t>ア</a:t>
            </a:r>
            <a:r>
              <a:rPr lang="ja-JP" altLang="en-US" dirty="0" smtClean="0">
                <a:solidFill>
                  <a:schemeClr val="tx1"/>
                </a:solidFill>
                <a:latin typeface="HG丸ｺﾞｼｯｸM-PRO" pitchFamily="50" charset="-128"/>
              </a:rPr>
              <a:t>の活動日数</a:t>
            </a:r>
            <a:r>
              <a:rPr lang="en-US" altLang="ja-JP" dirty="0" smtClean="0">
                <a:solidFill>
                  <a:schemeClr val="tx1"/>
                </a:solidFill>
                <a:latin typeface="HG丸ｺﾞｼｯｸM-PRO" pitchFamily="50" charset="-128"/>
              </a:rPr>
              <a:t>÷</a:t>
            </a:r>
            <a:r>
              <a:rPr lang="ja-JP" altLang="en-US" dirty="0" smtClean="0">
                <a:solidFill>
                  <a:srgbClr val="FF0000"/>
                </a:solidFill>
                <a:latin typeface="HG丸ｺﾞｼｯｸM-PRO" pitchFamily="50" charset="-128"/>
              </a:rPr>
              <a:t>ア及びイ</a:t>
            </a:r>
            <a:r>
              <a:rPr lang="ja-JP" altLang="en-US" dirty="0" smtClean="0">
                <a:solidFill>
                  <a:schemeClr val="tx1"/>
                </a:solidFill>
                <a:latin typeface="HG丸ｺﾞｼｯｸM-PRO" pitchFamily="50" charset="-128"/>
              </a:rPr>
              <a:t>の活動日数」＋「</a:t>
            </a:r>
            <a:r>
              <a:rPr lang="ja-JP" altLang="en-US" dirty="0" smtClean="0">
                <a:solidFill>
                  <a:srgbClr val="FF0000"/>
                </a:solidFill>
                <a:latin typeface="HG丸ｺﾞｼｯｸM-PRO" pitchFamily="50" charset="-128"/>
              </a:rPr>
              <a:t>６千円</a:t>
            </a:r>
            <a:r>
              <a:rPr lang="en-US" altLang="ja-JP" dirty="0" smtClean="0">
                <a:solidFill>
                  <a:schemeClr val="tx1"/>
                </a:solidFill>
                <a:latin typeface="HG丸ｺﾞｼｯｸM-PRO" pitchFamily="50" charset="-128"/>
              </a:rPr>
              <a:t>×</a:t>
            </a:r>
            <a:r>
              <a:rPr lang="ja-JP" altLang="en-US" dirty="0" smtClean="0">
                <a:solidFill>
                  <a:srgbClr val="FF0000"/>
                </a:solidFill>
                <a:latin typeface="HG丸ｺﾞｼｯｸM-PRO" pitchFamily="50" charset="-128"/>
              </a:rPr>
              <a:t>イ</a:t>
            </a:r>
            <a:r>
              <a:rPr lang="ja-JP" altLang="en-US" dirty="0" smtClean="0">
                <a:solidFill>
                  <a:schemeClr val="tx1"/>
                </a:solidFill>
                <a:latin typeface="HG丸ｺﾞｼｯｸM-PRO" pitchFamily="50" charset="-128"/>
              </a:rPr>
              <a:t>のみの活動日数</a:t>
            </a:r>
            <a:r>
              <a:rPr lang="en-US" altLang="ja-JP" dirty="0" smtClean="0">
                <a:solidFill>
                  <a:schemeClr val="tx1"/>
                </a:solidFill>
                <a:latin typeface="HG丸ｺﾞｼｯｸM-PRO" pitchFamily="50" charset="-128"/>
              </a:rPr>
              <a:t>÷</a:t>
            </a:r>
          </a:p>
          <a:p>
            <a:pPr algn="l">
              <a:spcBef>
                <a:spcPct val="50000"/>
              </a:spcBef>
            </a:pPr>
            <a:r>
              <a:rPr lang="ja-JP" altLang="en-US" dirty="0">
                <a:solidFill>
                  <a:schemeClr val="tx1"/>
                </a:solidFill>
                <a:latin typeface="HG丸ｺﾞｼｯｸM-PRO" pitchFamily="50" charset="-128"/>
              </a:rPr>
              <a:t>　</a:t>
            </a:r>
            <a:r>
              <a:rPr lang="ja-JP" altLang="en-US" dirty="0" smtClean="0">
                <a:solidFill>
                  <a:schemeClr val="tx1"/>
                </a:solidFill>
                <a:latin typeface="HG丸ｺﾞｼｯｸM-PRO" pitchFamily="50" charset="-128"/>
              </a:rPr>
              <a:t>　</a:t>
            </a:r>
            <a:r>
              <a:rPr lang="ja-JP" altLang="en-US" dirty="0">
                <a:solidFill>
                  <a:srgbClr val="FF0000"/>
                </a:solidFill>
                <a:latin typeface="HG丸ｺﾞｼｯｸM-PRO" pitchFamily="50" charset="-128"/>
              </a:rPr>
              <a:t>ア及びイ</a:t>
            </a:r>
            <a:r>
              <a:rPr lang="ja-JP" altLang="en-US" dirty="0">
                <a:solidFill>
                  <a:schemeClr val="tx1"/>
                </a:solidFill>
                <a:latin typeface="HG丸ｺﾞｼｯｸM-PRO" pitchFamily="50" charset="-128"/>
              </a:rPr>
              <a:t>の活動</a:t>
            </a:r>
            <a:r>
              <a:rPr lang="ja-JP" altLang="en-US" dirty="0" smtClean="0">
                <a:solidFill>
                  <a:schemeClr val="tx1"/>
                </a:solidFill>
                <a:latin typeface="HG丸ｺﾞｼｯｸM-PRO" pitchFamily="50" charset="-128"/>
              </a:rPr>
              <a:t>日数」　</a:t>
            </a:r>
            <a:r>
              <a:rPr lang="en-US" altLang="ja-JP" dirty="0" smtClean="0">
                <a:solidFill>
                  <a:schemeClr val="tx1"/>
                </a:solidFill>
                <a:latin typeface="HG丸ｺﾞｼｯｸM-PRO" pitchFamily="50" charset="-128"/>
              </a:rPr>
              <a:t>※</a:t>
            </a:r>
            <a:r>
              <a:rPr lang="ja-JP" altLang="en-US" dirty="0" smtClean="0">
                <a:solidFill>
                  <a:srgbClr val="FF0000"/>
                </a:solidFill>
                <a:latin typeface="HG丸ｺﾞｼｯｸM-PRO" pitchFamily="50" charset="-128"/>
              </a:rPr>
              <a:t>人・農地プランが実質化される（予定である）</a:t>
            </a:r>
            <a:r>
              <a:rPr lang="ja-JP" altLang="en-US" dirty="0" smtClean="0">
                <a:solidFill>
                  <a:schemeClr val="tx1"/>
                </a:solidFill>
                <a:latin typeface="HG丸ｺﾞｼｯｸM-PRO" pitchFamily="50" charset="-128"/>
              </a:rPr>
              <a:t>ことが条件</a:t>
            </a:r>
            <a:endParaRPr lang="en-US" altLang="ja-JP" dirty="0" smtClean="0">
              <a:solidFill>
                <a:schemeClr val="tx1"/>
              </a:solidFill>
              <a:latin typeface="HG丸ｺﾞｼｯｸM-PRO" pitchFamily="50" charset="-128"/>
            </a:endParaRPr>
          </a:p>
          <a:p>
            <a:pPr algn="l">
              <a:spcBef>
                <a:spcPct val="50000"/>
              </a:spcBef>
            </a:pPr>
            <a:r>
              <a:rPr lang="ja-JP" altLang="en-US" dirty="0" smtClean="0">
                <a:solidFill>
                  <a:schemeClr val="tx1"/>
                </a:solidFill>
                <a:latin typeface="HG丸ｺﾞｼｯｸM-PRO" pitchFamily="50" charset="-128"/>
              </a:rPr>
              <a:t>・</a:t>
            </a:r>
            <a:r>
              <a:rPr lang="ja-JP" altLang="en-US" dirty="0">
                <a:solidFill>
                  <a:srgbClr val="FF0000"/>
                </a:solidFill>
                <a:latin typeface="HG丸ｺﾞｼｯｸM-PRO" pitchFamily="50" charset="-128"/>
              </a:rPr>
              <a:t>イとウに</a:t>
            </a:r>
            <a:r>
              <a:rPr lang="ja-JP" altLang="en-US" dirty="0">
                <a:solidFill>
                  <a:schemeClr val="tx1"/>
                </a:solidFill>
                <a:latin typeface="HG丸ｺﾞｼｯｸM-PRO" pitchFamily="50" charset="-128"/>
              </a:rPr>
              <a:t>該当する活動を行った委員（アに該当しない活動）</a:t>
            </a:r>
            <a:endParaRPr lang="en-US" altLang="ja-JP" dirty="0">
              <a:solidFill>
                <a:schemeClr val="tx1"/>
              </a:solidFill>
              <a:latin typeface="HG丸ｺﾞｼｯｸM-PRO" pitchFamily="50" charset="-128"/>
            </a:endParaRPr>
          </a:p>
          <a:p>
            <a:pPr algn="l">
              <a:spcBef>
                <a:spcPct val="50000"/>
              </a:spcBef>
            </a:pPr>
            <a:r>
              <a:rPr lang="ja-JP" altLang="en-US" dirty="0">
                <a:solidFill>
                  <a:schemeClr val="tx1"/>
                </a:solidFill>
                <a:latin typeface="HG丸ｺﾞｼｯｸM-PRO" pitchFamily="50" charset="-128"/>
              </a:rPr>
              <a:t>　上限額「</a:t>
            </a:r>
            <a:r>
              <a:rPr lang="ja-JP" altLang="en-US" dirty="0">
                <a:solidFill>
                  <a:srgbClr val="FF0000"/>
                </a:solidFill>
                <a:latin typeface="HG丸ｺﾞｼｯｸM-PRO" pitchFamily="50" charset="-128"/>
              </a:rPr>
              <a:t>６千円</a:t>
            </a:r>
            <a:r>
              <a:rPr lang="en-US" altLang="ja-JP" dirty="0">
                <a:solidFill>
                  <a:schemeClr val="tx1"/>
                </a:solidFill>
                <a:latin typeface="HG丸ｺﾞｼｯｸM-PRO" pitchFamily="50" charset="-128"/>
              </a:rPr>
              <a:t>×</a:t>
            </a:r>
            <a:r>
              <a:rPr lang="ja-JP" altLang="en-US" dirty="0">
                <a:solidFill>
                  <a:srgbClr val="FF0000"/>
                </a:solidFill>
                <a:latin typeface="HG丸ｺﾞｼｯｸM-PRO" pitchFamily="50" charset="-128"/>
              </a:rPr>
              <a:t>イ及びウ</a:t>
            </a:r>
            <a:r>
              <a:rPr lang="ja-JP" altLang="en-US" dirty="0">
                <a:solidFill>
                  <a:schemeClr val="tx1"/>
                </a:solidFill>
                <a:latin typeface="HG丸ｺﾞｼｯｸM-PRO" pitchFamily="50" charset="-128"/>
              </a:rPr>
              <a:t>の活動月数」　</a:t>
            </a:r>
            <a:r>
              <a:rPr lang="en-US" altLang="ja-JP" dirty="0">
                <a:solidFill>
                  <a:schemeClr val="tx1"/>
                </a:solidFill>
                <a:latin typeface="HG丸ｺﾞｼｯｸM-PRO" pitchFamily="50" charset="-128"/>
              </a:rPr>
              <a:t>※</a:t>
            </a:r>
            <a:r>
              <a:rPr lang="ja-JP" altLang="en-US" dirty="0">
                <a:solidFill>
                  <a:schemeClr val="tx1"/>
                </a:solidFill>
                <a:latin typeface="HG丸ｺﾞｼｯｸM-PRO" pitchFamily="50" charset="-128"/>
              </a:rPr>
              <a:t>月１日以上活動した場合に月数カウント</a:t>
            </a:r>
            <a:endParaRPr lang="en-US" altLang="ja-JP" dirty="0">
              <a:solidFill>
                <a:schemeClr val="tx1"/>
              </a:solidFill>
              <a:latin typeface="HG丸ｺﾞｼｯｸM-PRO" pitchFamily="50" charset="-128"/>
            </a:endParaRPr>
          </a:p>
          <a:p>
            <a:pPr algn="l">
              <a:spcBef>
                <a:spcPct val="50000"/>
              </a:spcBef>
            </a:pPr>
            <a:endParaRPr lang="en-US" altLang="ja-JP" dirty="0">
              <a:solidFill>
                <a:schemeClr val="tx1"/>
              </a:solidFill>
              <a:latin typeface="HG丸ｺﾞｼｯｸM-PRO" pitchFamily="50" charset="-128"/>
            </a:endParaRPr>
          </a:p>
        </p:txBody>
      </p:sp>
      <p:sp>
        <p:nvSpPr>
          <p:cNvPr id="7" name="正方形/長方形 6"/>
          <p:cNvSpPr/>
          <p:nvPr/>
        </p:nvSpPr>
        <p:spPr>
          <a:xfrm>
            <a:off x="858072" y="5596745"/>
            <a:ext cx="7604547" cy="307777"/>
          </a:xfrm>
          <a:prstGeom prst="rect">
            <a:avLst/>
          </a:prstGeom>
        </p:spPr>
        <p:txBody>
          <a:bodyPr wrap="square">
            <a:spAutoFit/>
          </a:bodyPr>
          <a:lstStyle/>
          <a:p>
            <a:pPr algn="l">
              <a:spcBef>
                <a:spcPct val="50000"/>
              </a:spcBef>
            </a:pPr>
            <a:r>
              <a:rPr lang="ja-JP" altLang="en-US" b="1" dirty="0" smtClean="0">
                <a:solidFill>
                  <a:schemeClr val="tx1"/>
                </a:solidFill>
                <a:latin typeface="HG丸ｺﾞｼｯｸM-PRO" pitchFamily="50" charset="-128"/>
              </a:rPr>
              <a:t>（２）農地</a:t>
            </a:r>
            <a:r>
              <a:rPr lang="ja-JP" altLang="en-US" b="1" dirty="0">
                <a:solidFill>
                  <a:schemeClr val="tx1"/>
                </a:solidFill>
                <a:latin typeface="HG丸ｺﾞｼｯｸM-PRO" pitchFamily="50" charset="-128"/>
              </a:rPr>
              <a:t>集積・集約化の</a:t>
            </a:r>
            <a:r>
              <a:rPr lang="ja-JP" altLang="en-US" b="1" dirty="0" smtClean="0">
                <a:solidFill>
                  <a:schemeClr val="tx1"/>
                </a:solidFill>
                <a:latin typeface="HG丸ｺﾞｼｯｸM-PRO" pitchFamily="50" charset="-128"/>
              </a:rPr>
              <a:t>活動（</a:t>
            </a:r>
            <a:r>
              <a:rPr lang="ja-JP" altLang="en-US" b="1" dirty="0">
                <a:solidFill>
                  <a:schemeClr val="tx1"/>
                </a:solidFill>
                <a:latin typeface="HG丸ｺﾞｼｯｸM-PRO" pitchFamily="50" charset="-128"/>
              </a:rPr>
              <a:t>ア及びイ）の割合が</a:t>
            </a:r>
            <a:r>
              <a:rPr lang="ja-JP" altLang="en-US" b="1" dirty="0" smtClean="0">
                <a:solidFill>
                  <a:srgbClr val="FF0000"/>
                </a:solidFill>
                <a:latin typeface="HG丸ｺﾞｼｯｸM-PRO" pitchFamily="50" charset="-128"/>
              </a:rPr>
              <a:t>３０％未満</a:t>
            </a:r>
            <a:r>
              <a:rPr lang="ja-JP" altLang="en-US" b="1" dirty="0" smtClean="0">
                <a:solidFill>
                  <a:schemeClr val="tx1"/>
                </a:solidFill>
                <a:latin typeface="HG丸ｺﾞｼｯｸM-PRO" pitchFamily="50" charset="-128"/>
              </a:rPr>
              <a:t>の</a:t>
            </a:r>
            <a:r>
              <a:rPr lang="ja-JP" altLang="en-US" b="1" dirty="0">
                <a:solidFill>
                  <a:schemeClr val="tx1"/>
                </a:solidFill>
                <a:latin typeface="HG丸ｺﾞｼｯｸM-PRO" pitchFamily="50" charset="-128"/>
              </a:rPr>
              <a:t>農業</a:t>
            </a:r>
            <a:r>
              <a:rPr lang="ja-JP" altLang="en-US" b="1" dirty="0" smtClean="0">
                <a:solidFill>
                  <a:schemeClr val="tx1"/>
                </a:solidFill>
                <a:latin typeface="HG丸ｺﾞｼｯｸM-PRO" pitchFamily="50" charset="-128"/>
              </a:rPr>
              <a:t>委員会</a:t>
            </a:r>
            <a:endParaRPr lang="en-US" altLang="ja-JP" b="1" dirty="0">
              <a:solidFill>
                <a:schemeClr val="tx1"/>
              </a:solidFill>
              <a:latin typeface="HG丸ｺﾞｼｯｸM-PRO" pitchFamily="50" charset="-128"/>
            </a:endParaRPr>
          </a:p>
        </p:txBody>
      </p:sp>
      <p:sp>
        <p:nvSpPr>
          <p:cNvPr id="9" name="正方形/長方形 8"/>
          <p:cNvSpPr/>
          <p:nvPr/>
        </p:nvSpPr>
        <p:spPr>
          <a:xfrm>
            <a:off x="1037154" y="5912879"/>
            <a:ext cx="7200800" cy="307777"/>
          </a:xfrm>
          <a:prstGeom prst="rect">
            <a:avLst/>
          </a:prstGeom>
        </p:spPr>
        <p:txBody>
          <a:bodyPr wrap="square">
            <a:spAutoFit/>
          </a:bodyPr>
          <a:lstStyle/>
          <a:p>
            <a:pPr algn="l">
              <a:spcBef>
                <a:spcPct val="50000"/>
              </a:spcBef>
            </a:pPr>
            <a:r>
              <a:rPr lang="ja-JP" altLang="en-US" dirty="0">
                <a:solidFill>
                  <a:schemeClr val="tx1"/>
                </a:solidFill>
                <a:latin typeface="HG丸ｺﾞｼｯｸM-PRO" pitchFamily="50" charset="-128"/>
              </a:rPr>
              <a:t>上限額</a:t>
            </a:r>
            <a:r>
              <a:rPr lang="ja-JP" altLang="en-US" dirty="0" smtClean="0">
                <a:solidFill>
                  <a:schemeClr val="tx1"/>
                </a:solidFill>
                <a:latin typeface="HG丸ｺﾞｼｯｸM-PRO" pitchFamily="50" charset="-128"/>
              </a:rPr>
              <a:t>「</a:t>
            </a:r>
            <a:r>
              <a:rPr lang="ja-JP" altLang="en-US" dirty="0" smtClean="0">
                <a:solidFill>
                  <a:srgbClr val="FF0000"/>
                </a:solidFill>
                <a:latin typeface="HG丸ｺﾞｼｯｸM-PRO" pitchFamily="50" charset="-128"/>
              </a:rPr>
              <a:t>５千円</a:t>
            </a:r>
            <a:r>
              <a:rPr lang="en-US" altLang="ja-JP" dirty="0" smtClean="0">
                <a:solidFill>
                  <a:schemeClr val="tx1"/>
                </a:solidFill>
                <a:latin typeface="HG丸ｺﾞｼｯｸM-PRO" pitchFamily="50" charset="-128"/>
              </a:rPr>
              <a:t>×</a:t>
            </a:r>
            <a:r>
              <a:rPr lang="ja-JP" altLang="en-US" dirty="0" smtClean="0">
                <a:solidFill>
                  <a:srgbClr val="FF0000"/>
                </a:solidFill>
                <a:latin typeface="HG丸ｺﾞｼｯｸM-PRO" pitchFamily="50" charset="-128"/>
              </a:rPr>
              <a:t>アからウまで</a:t>
            </a:r>
            <a:r>
              <a:rPr lang="ja-JP" altLang="en-US" dirty="0" smtClean="0">
                <a:solidFill>
                  <a:schemeClr val="tx1"/>
                </a:solidFill>
                <a:latin typeface="HG丸ｺﾞｼｯｸM-PRO" pitchFamily="50" charset="-128"/>
              </a:rPr>
              <a:t>の活動</a:t>
            </a:r>
            <a:r>
              <a:rPr lang="ja-JP" altLang="en-US" dirty="0">
                <a:solidFill>
                  <a:schemeClr val="tx1"/>
                </a:solidFill>
                <a:latin typeface="HG丸ｺﾞｼｯｸM-PRO" pitchFamily="50" charset="-128"/>
              </a:rPr>
              <a:t>月数」　</a:t>
            </a:r>
            <a:r>
              <a:rPr lang="en-US" altLang="ja-JP" sz="1300" dirty="0">
                <a:solidFill>
                  <a:schemeClr val="tx1"/>
                </a:solidFill>
                <a:latin typeface="HG丸ｺﾞｼｯｸM-PRO" pitchFamily="50" charset="-128"/>
              </a:rPr>
              <a:t>※</a:t>
            </a:r>
            <a:r>
              <a:rPr lang="ja-JP" altLang="en-US" sz="1300" dirty="0">
                <a:solidFill>
                  <a:schemeClr val="tx1"/>
                </a:solidFill>
                <a:latin typeface="HG丸ｺﾞｼｯｸM-PRO" pitchFamily="50" charset="-128"/>
              </a:rPr>
              <a:t>月１日以上活動した場合に月数カウント</a:t>
            </a:r>
            <a:endParaRPr lang="en-US" altLang="ja-JP" sz="1300" dirty="0">
              <a:solidFill>
                <a:schemeClr val="tx1"/>
              </a:solidFill>
              <a:latin typeface="HG丸ｺﾞｼｯｸM-PRO" pitchFamily="50" charset="-128"/>
            </a:endParaRPr>
          </a:p>
        </p:txBody>
      </p:sp>
      <p:sp>
        <p:nvSpPr>
          <p:cNvPr id="10" name="Text Box 5"/>
          <p:cNvSpPr txBox="1">
            <a:spLocks noChangeArrowheads="1"/>
          </p:cNvSpPr>
          <p:nvPr/>
        </p:nvSpPr>
        <p:spPr bwMode="auto">
          <a:xfrm>
            <a:off x="1016217" y="3104772"/>
            <a:ext cx="7905747" cy="338554"/>
          </a:xfrm>
          <a:prstGeom prst="rect">
            <a:avLst/>
          </a:prstGeom>
          <a:noFill/>
          <a:ln w="9525">
            <a:noFill/>
            <a:miter lim="800000"/>
            <a:headEnd/>
            <a:tailEnd/>
          </a:ln>
          <a:effectLst/>
        </p:spPr>
        <p:txBody>
          <a:bodyPr wrap="square">
            <a:spAutoFit/>
          </a:bodyPr>
          <a:lstStyle/>
          <a:p>
            <a:pPr algn="l">
              <a:spcBef>
                <a:spcPct val="50000"/>
              </a:spcBef>
            </a:pPr>
            <a:r>
              <a:rPr lang="ja-JP" altLang="en-US" sz="1600" b="1" dirty="0" smtClean="0">
                <a:solidFill>
                  <a:schemeClr val="tx1"/>
                </a:solidFill>
                <a:latin typeface="HG丸ｺﾞｼｯｸM-PRO" pitchFamily="50" charset="-128"/>
              </a:rPr>
              <a:t>○ 活動実績応じた交付金</a:t>
            </a:r>
            <a:endParaRPr lang="en-US" altLang="ja-JP" sz="1600" b="1" dirty="0" smtClean="0">
              <a:solidFill>
                <a:schemeClr val="tx1"/>
              </a:solidFill>
              <a:latin typeface="HG丸ｺﾞｼｯｸM-PRO" pitchFamily="50" charset="-128"/>
            </a:endParaRPr>
          </a:p>
        </p:txBody>
      </p:sp>
    </p:spTree>
    <p:extLst>
      <p:ext uri="{BB962C8B-B14F-4D97-AF65-F5344CB8AC3E}">
        <p14:creationId xmlns:p14="http://schemas.microsoft.com/office/powerpoint/2010/main" val="3609723783"/>
      </p:ext>
    </p:extLst>
  </p:cSld>
  <p:clrMapOvr>
    <a:masterClrMapping/>
  </p:clrMapOvr>
  <p:transition>
    <p:zo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1"/>
          </p:nvPr>
        </p:nvSpPr>
        <p:spPr/>
        <p:txBody>
          <a:bodyPr/>
          <a:lstStyle/>
          <a:p>
            <a:fld id="{9E37A256-C8A6-48B8-B614-C5285A27385E}" type="slidenum">
              <a:rPr lang="en-US" altLang="ja-JP" smtClean="0"/>
              <a:pPr/>
              <a:t>4</a:t>
            </a:fld>
            <a:endParaRPr lang="en-US" altLang="ja-JP"/>
          </a:p>
        </p:txBody>
      </p:sp>
      <p:sp>
        <p:nvSpPr>
          <p:cNvPr id="10" name="Text Box 5"/>
          <p:cNvSpPr txBox="1">
            <a:spLocks noChangeArrowheads="1"/>
          </p:cNvSpPr>
          <p:nvPr/>
        </p:nvSpPr>
        <p:spPr bwMode="auto">
          <a:xfrm>
            <a:off x="683568" y="4995542"/>
            <a:ext cx="7518016" cy="1631216"/>
          </a:xfrm>
          <a:prstGeom prst="rect">
            <a:avLst/>
          </a:prstGeom>
          <a:noFill/>
          <a:ln w="9525">
            <a:noFill/>
            <a:miter lim="800000"/>
            <a:headEnd/>
            <a:tailEnd/>
          </a:ln>
          <a:effectLst/>
        </p:spPr>
        <p:txBody>
          <a:bodyPr wrap="square">
            <a:spAutoFit/>
          </a:bodyPr>
          <a:lstStyle/>
          <a:p>
            <a:pPr algn="l">
              <a:spcBef>
                <a:spcPct val="50000"/>
              </a:spcBef>
            </a:pPr>
            <a:r>
              <a:rPr lang="ja-JP" altLang="en-US" sz="1600" b="1" dirty="0" smtClean="0">
                <a:solidFill>
                  <a:schemeClr val="tx1"/>
                </a:solidFill>
                <a:latin typeface="HG丸ｺﾞｼｯｸM-PRO" pitchFamily="50" charset="-128"/>
              </a:rPr>
              <a:t>○ 成果実績に応じた交付金（①担い手への農地集積分，②遊休農地解消分）</a:t>
            </a:r>
            <a:endParaRPr lang="en-US" altLang="ja-JP" sz="1600" b="1" dirty="0" smtClean="0">
              <a:solidFill>
                <a:schemeClr val="tx1"/>
              </a:solidFill>
              <a:latin typeface="HG丸ｺﾞｼｯｸM-PRO" pitchFamily="50" charset="-128"/>
            </a:endParaRPr>
          </a:p>
          <a:p>
            <a:pPr algn="l">
              <a:spcBef>
                <a:spcPct val="50000"/>
              </a:spcBef>
            </a:pPr>
            <a:r>
              <a:rPr lang="ja-JP" altLang="en-US" dirty="0" smtClean="0">
                <a:solidFill>
                  <a:schemeClr val="tx1"/>
                </a:solidFill>
                <a:latin typeface="HG丸ｺﾞｼｯｸM-PRO" pitchFamily="50" charset="-128"/>
              </a:rPr>
              <a:t>・委員の人数</a:t>
            </a:r>
            <a:r>
              <a:rPr lang="en-US" altLang="ja-JP" dirty="0" smtClean="0">
                <a:solidFill>
                  <a:schemeClr val="tx1"/>
                </a:solidFill>
                <a:latin typeface="HG丸ｺﾞｼｯｸM-PRO" pitchFamily="50" charset="-128"/>
              </a:rPr>
              <a:t>×14</a:t>
            </a:r>
            <a:r>
              <a:rPr lang="ja-JP" altLang="en-US" dirty="0" smtClean="0">
                <a:solidFill>
                  <a:schemeClr val="tx1"/>
                </a:solidFill>
                <a:latin typeface="HG丸ｺﾞｼｯｸM-PRO" pitchFamily="50" charset="-128"/>
              </a:rPr>
              <a:t>千円</a:t>
            </a:r>
            <a:r>
              <a:rPr lang="en-US" altLang="ja-JP" dirty="0" smtClean="0">
                <a:solidFill>
                  <a:schemeClr val="tx1"/>
                </a:solidFill>
                <a:latin typeface="HG丸ｺﾞｼｯｸM-PRO" pitchFamily="50" charset="-128"/>
              </a:rPr>
              <a:t>×12</a:t>
            </a:r>
            <a:r>
              <a:rPr lang="ja-JP" altLang="en-US" dirty="0" smtClean="0">
                <a:solidFill>
                  <a:schemeClr val="tx1"/>
                </a:solidFill>
                <a:latin typeface="HG丸ｺﾞｼｯｸM-PRO" pitchFamily="50" charset="-128"/>
              </a:rPr>
              <a:t>月</a:t>
            </a:r>
            <a:r>
              <a:rPr lang="en-US" altLang="ja-JP" dirty="0" smtClean="0">
                <a:solidFill>
                  <a:schemeClr val="tx1"/>
                </a:solidFill>
                <a:latin typeface="HG丸ｺﾞｼｯｸM-PRO" pitchFamily="50" charset="-128"/>
              </a:rPr>
              <a:t>×</a:t>
            </a:r>
            <a:r>
              <a:rPr lang="ja-JP" altLang="en-US" dirty="0" smtClean="0">
                <a:solidFill>
                  <a:schemeClr val="tx1"/>
                </a:solidFill>
                <a:latin typeface="HG丸ｺﾞｼｯｸM-PRO" pitchFamily="50" charset="-128"/>
              </a:rPr>
              <a:t>（評価点</a:t>
            </a:r>
            <a:r>
              <a:rPr lang="en-US" altLang="ja-JP" dirty="0" smtClean="0">
                <a:solidFill>
                  <a:schemeClr val="tx1"/>
                </a:solidFill>
                <a:latin typeface="HG丸ｺﾞｼｯｸM-PRO" pitchFamily="50" charset="-128"/>
              </a:rPr>
              <a:t>÷9</a:t>
            </a:r>
            <a:r>
              <a:rPr lang="ja-JP" altLang="en-US" dirty="0" smtClean="0">
                <a:solidFill>
                  <a:schemeClr val="tx1"/>
                </a:solidFill>
                <a:latin typeface="HG丸ｺﾞｼｯｸM-PRO" pitchFamily="50" charset="-128"/>
              </a:rPr>
              <a:t>点）　</a:t>
            </a:r>
            <a:r>
              <a:rPr lang="en-US" altLang="ja-JP" dirty="0" smtClean="0">
                <a:solidFill>
                  <a:schemeClr val="tx1"/>
                </a:solidFill>
                <a:latin typeface="HG丸ｺﾞｼｯｸM-PRO" pitchFamily="50" charset="-128"/>
              </a:rPr>
              <a:t>※</a:t>
            </a:r>
            <a:r>
              <a:rPr lang="ja-JP" altLang="en-US" dirty="0" smtClean="0">
                <a:solidFill>
                  <a:schemeClr val="tx1"/>
                </a:solidFill>
                <a:latin typeface="HG丸ｺﾞｼｯｸM-PRO" pitchFamily="50" charset="-128"/>
              </a:rPr>
              <a:t>①，②とも評価点は，最高</a:t>
            </a:r>
            <a:r>
              <a:rPr lang="en-US" altLang="ja-JP" dirty="0" smtClean="0">
                <a:solidFill>
                  <a:schemeClr val="tx1"/>
                </a:solidFill>
                <a:latin typeface="HG丸ｺﾞｼｯｸM-PRO" pitchFamily="50" charset="-128"/>
              </a:rPr>
              <a:t>13</a:t>
            </a:r>
            <a:r>
              <a:rPr lang="ja-JP" altLang="en-US" dirty="0" smtClean="0">
                <a:solidFill>
                  <a:schemeClr val="tx1"/>
                </a:solidFill>
                <a:latin typeface="HG丸ｺﾞｼｯｸM-PRO" pitchFamily="50" charset="-128"/>
              </a:rPr>
              <a:t>点</a:t>
            </a:r>
            <a:endParaRPr lang="en-US" altLang="ja-JP" dirty="0" smtClean="0">
              <a:solidFill>
                <a:schemeClr val="tx1"/>
              </a:solidFill>
              <a:latin typeface="HG丸ｺﾞｼｯｸM-PRO" pitchFamily="50" charset="-128"/>
            </a:endParaRPr>
          </a:p>
          <a:p>
            <a:pPr algn="l">
              <a:spcBef>
                <a:spcPct val="50000"/>
              </a:spcBef>
            </a:pPr>
            <a:r>
              <a:rPr lang="ja-JP" altLang="en-US" dirty="0">
                <a:solidFill>
                  <a:schemeClr val="tx1"/>
                </a:solidFill>
                <a:latin typeface="HG丸ｺﾞｼｯｸM-PRO" pitchFamily="50" charset="-128"/>
              </a:rPr>
              <a:t>　</a:t>
            </a:r>
            <a:r>
              <a:rPr lang="ja-JP" altLang="en-US" dirty="0" smtClean="0">
                <a:solidFill>
                  <a:schemeClr val="tx1"/>
                </a:solidFill>
                <a:latin typeface="HG丸ｺﾞｼｯｸM-PRO" pitchFamily="50" charset="-128"/>
              </a:rPr>
              <a:t>（①担い手への農地集積分については，下記の</a:t>
            </a:r>
            <a:r>
              <a:rPr lang="ja-JP" altLang="en-US" dirty="0" smtClean="0">
                <a:solidFill>
                  <a:srgbClr val="FF0000"/>
                </a:solidFill>
                <a:latin typeface="HG丸ｺﾞｼｯｸM-PRO" pitchFamily="50" charset="-128"/>
              </a:rPr>
              <a:t>加点有</a:t>
            </a:r>
            <a:r>
              <a:rPr lang="ja-JP" altLang="en-US" dirty="0" smtClean="0">
                <a:solidFill>
                  <a:schemeClr val="tx1"/>
                </a:solidFill>
                <a:latin typeface="HG丸ｺﾞｼｯｸM-PRO" pitchFamily="50" charset="-128"/>
              </a:rPr>
              <a:t>），最低</a:t>
            </a:r>
            <a:r>
              <a:rPr lang="en-US" altLang="ja-JP" dirty="0" smtClean="0">
                <a:solidFill>
                  <a:schemeClr val="tx1"/>
                </a:solidFill>
                <a:latin typeface="HG丸ｺﾞｼｯｸM-PRO" pitchFamily="50" charset="-128"/>
              </a:rPr>
              <a:t>0</a:t>
            </a:r>
            <a:r>
              <a:rPr lang="ja-JP" altLang="en-US" dirty="0" smtClean="0">
                <a:solidFill>
                  <a:schemeClr val="tx1"/>
                </a:solidFill>
                <a:latin typeface="HG丸ｺﾞｼｯｸM-PRO" pitchFamily="50" charset="-128"/>
              </a:rPr>
              <a:t>点</a:t>
            </a:r>
            <a:endParaRPr lang="en-US" altLang="ja-JP" dirty="0" smtClean="0">
              <a:solidFill>
                <a:schemeClr val="tx1"/>
              </a:solidFill>
              <a:latin typeface="HG丸ｺﾞｼｯｸM-PRO" pitchFamily="50" charset="-128"/>
            </a:endParaRPr>
          </a:p>
          <a:p>
            <a:pPr algn="l">
              <a:spcBef>
                <a:spcPct val="50000"/>
              </a:spcBef>
            </a:pPr>
            <a:r>
              <a:rPr lang="ja-JP" altLang="en-US" dirty="0">
                <a:solidFill>
                  <a:schemeClr val="tx1"/>
                </a:solidFill>
                <a:latin typeface="HG丸ｺﾞｼｯｸM-PRO" pitchFamily="50" charset="-128"/>
              </a:rPr>
              <a:t>　</a:t>
            </a:r>
            <a:r>
              <a:rPr lang="en-US" altLang="ja-JP" dirty="0" smtClean="0">
                <a:solidFill>
                  <a:schemeClr val="tx1"/>
                </a:solidFill>
                <a:latin typeface="HG丸ｺﾞｼｯｸM-PRO" pitchFamily="50" charset="-128"/>
              </a:rPr>
              <a:t>※</a:t>
            </a:r>
            <a:r>
              <a:rPr lang="ja-JP" altLang="en-US" u="sng" dirty="0" smtClean="0">
                <a:solidFill>
                  <a:srgbClr val="FF0000"/>
                </a:solidFill>
                <a:latin typeface="HG丸ｺﾞｼｯｸM-PRO" pitchFamily="50" charset="-128"/>
              </a:rPr>
              <a:t>集約化　１点加点</a:t>
            </a:r>
            <a:r>
              <a:rPr lang="ja-JP" altLang="en-US" dirty="0" smtClean="0">
                <a:solidFill>
                  <a:srgbClr val="FF0000"/>
                </a:solidFill>
                <a:latin typeface="HG丸ｺﾞｼｯｸM-PRO" pitchFamily="50" charset="-128"/>
              </a:rPr>
              <a:t>（農業委員会の活動による農地集積・集約化面積に占める，集約化</a:t>
            </a:r>
            <a:endParaRPr lang="en-US" altLang="ja-JP" dirty="0" smtClean="0">
              <a:solidFill>
                <a:srgbClr val="FF0000"/>
              </a:solidFill>
              <a:latin typeface="HG丸ｺﾞｼｯｸM-PRO" pitchFamily="50" charset="-128"/>
            </a:endParaRPr>
          </a:p>
          <a:p>
            <a:pPr algn="l">
              <a:spcBef>
                <a:spcPct val="50000"/>
              </a:spcBef>
            </a:pPr>
            <a:r>
              <a:rPr lang="ja-JP" altLang="en-US" dirty="0" smtClean="0">
                <a:solidFill>
                  <a:srgbClr val="FF0000"/>
                </a:solidFill>
                <a:latin typeface="HG丸ｺﾞｼｯｸM-PRO" pitchFamily="50" charset="-128"/>
              </a:rPr>
              <a:t>　　</a:t>
            </a:r>
            <a:r>
              <a:rPr lang="ja-JP" altLang="en-US" dirty="0">
                <a:solidFill>
                  <a:srgbClr val="FF0000"/>
                </a:solidFill>
                <a:latin typeface="HG丸ｺﾞｼｯｸM-PRO" pitchFamily="50" charset="-128"/>
              </a:rPr>
              <a:t>　</a:t>
            </a:r>
            <a:r>
              <a:rPr lang="ja-JP" altLang="en-US" dirty="0" smtClean="0">
                <a:solidFill>
                  <a:srgbClr val="FF0000"/>
                </a:solidFill>
                <a:latin typeface="HG丸ｺﾞｼｯｸM-PRO" pitchFamily="50" charset="-128"/>
              </a:rPr>
              <a:t>　</a:t>
            </a:r>
            <a:endParaRPr lang="en-US" altLang="ja-JP" dirty="0" smtClean="0">
              <a:solidFill>
                <a:srgbClr val="FF0000"/>
              </a:solidFill>
              <a:latin typeface="HG丸ｺﾞｼｯｸM-PRO" pitchFamily="50" charset="-128"/>
            </a:endParaRPr>
          </a:p>
        </p:txBody>
      </p:sp>
      <p:sp>
        <p:nvSpPr>
          <p:cNvPr id="11" name="正方形/長方形 10"/>
          <p:cNvSpPr/>
          <p:nvPr/>
        </p:nvSpPr>
        <p:spPr>
          <a:xfrm>
            <a:off x="816169" y="2302907"/>
            <a:ext cx="7577220" cy="2600712"/>
          </a:xfrm>
          <a:prstGeom prst="rect">
            <a:avLst/>
          </a:prstGeom>
        </p:spPr>
        <p:txBody>
          <a:bodyPr wrap="square">
            <a:spAutoFit/>
          </a:bodyPr>
          <a:lstStyle/>
          <a:p>
            <a:pPr algn="l">
              <a:spcBef>
                <a:spcPct val="50000"/>
              </a:spcBef>
            </a:pPr>
            <a:r>
              <a:rPr lang="ja-JP" altLang="en-US" sz="1600" dirty="0" smtClean="0">
                <a:solidFill>
                  <a:schemeClr val="tx1"/>
                </a:solidFill>
                <a:latin typeface="HG丸ｺﾞｼｯｸM-PRO" pitchFamily="50" charset="-128"/>
              </a:rPr>
              <a:t>新</a:t>
            </a:r>
            <a:r>
              <a:rPr lang="ja-JP" altLang="en-US" dirty="0" smtClean="0">
                <a:solidFill>
                  <a:schemeClr val="tx1"/>
                </a:solidFill>
                <a:latin typeface="HG丸ｺﾞｼｯｸM-PRO" pitchFamily="50" charset="-128"/>
              </a:rPr>
              <a:t>　</a:t>
            </a:r>
            <a:r>
              <a:rPr lang="en-US" altLang="ja-JP" b="1" dirty="0" smtClean="0">
                <a:solidFill>
                  <a:schemeClr val="tx1"/>
                </a:solidFill>
                <a:latin typeface="HG丸ｺﾞｼｯｸM-PRO" pitchFamily="50" charset="-128"/>
              </a:rPr>
              <a:t>[</a:t>
            </a:r>
            <a:r>
              <a:rPr lang="ja-JP" altLang="en-US" b="1" dirty="0" smtClean="0">
                <a:solidFill>
                  <a:schemeClr val="tx1"/>
                </a:solidFill>
                <a:latin typeface="HG丸ｺﾞｼｯｸM-PRO" pitchFamily="50" charset="-128"/>
              </a:rPr>
              <a:t>アとイの活動の割合が</a:t>
            </a:r>
            <a:r>
              <a:rPr lang="ja-JP" altLang="en-US" b="1" dirty="0" smtClean="0">
                <a:solidFill>
                  <a:srgbClr val="FF0000"/>
                </a:solidFill>
                <a:latin typeface="HG丸ｺﾞｼｯｸM-PRO" pitchFamily="50" charset="-128"/>
              </a:rPr>
              <a:t>３０％以上</a:t>
            </a:r>
            <a:r>
              <a:rPr lang="ja-JP" altLang="en-US" b="1" dirty="0" smtClean="0">
                <a:solidFill>
                  <a:schemeClr val="tx1"/>
                </a:solidFill>
                <a:latin typeface="HG丸ｺﾞｼｯｸM-PRO" pitchFamily="50" charset="-128"/>
              </a:rPr>
              <a:t>の場合</a:t>
            </a:r>
            <a:r>
              <a:rPr lang="en-US" altLang="ja-JP" b="1" dirty="0" smtClean="0">
                <a:solidFill>
                  <a:schemeClr val="tx1"/>
                </a:solidFill>
                <a:latin typeface="HG丸ｺﾞｼｯｸM-PRO" pitchFamily="50" charset="-128"/>
              </a:rPr>
              <a:t>]</a:t>
            </a:r>
          </a:p>
          <a:p>
            <a:pPr algn="l">
              <a:spcBef>
                <a:spcPct val="50000"/>
              </a:spcBef>
            </a:pPr>
            <a:r>
              <a:rPr lang="ja-JP" altLang="en-US" dirty="0">
                <a:solidFill>
                  <a:schemeClr val="tx1"/>
                </a:solidFill>
                <a:latin typeface="HG丸ｺﾞｼｯｸM-PRO" pitchFamily="50" charset="-128"/>
              </a:rPr>
              <a:t>　</a:t>
            </a:r>
            <a:r>
              <a:rPr lang="ja-JP" altLang="en-US" dirty="0" smtClean="0">
                <a:solidFill>
                  <a:schemeClr val="tx1"/>
                </a:solidFill>
                <a:latin typeface="HG丸ｺﾞｼｯｸM-PRO" pitchFamily="50" charset="-128"/>
              </a:rPr>
              <a:t>　例１</a:t>
            </a:r>
            <a:r>
              <a:rPr lang="ja-JP" altLang="en-US" dirty="0">
                <a:solidFill>
                  <a:schemeClr val="tx1"/>
                </a:solidFill>
                <a:latin typeface="HG丸ｺﾞｼｯｸM-PRO" pitchFamily="50" charset="-128"/>
              </a:rPr>
              <a:t>　</a:t>
            </a:r>
            <a:r>
              <a:rPr lang="ja-JP" altLang="en-US" dirty="0">
                <a:solidFill>
                  <a:srgbClr val="FF0000"/>
                </a:solidFill>
                <a:latin typeface="HG丸ｺﾞｼｯｸM-PRO" pitchFamily="50" charset="-128"/>
              </a:rPr>
              <a:t>ア</a:t>
            </a:r>
            <a:r>
              <a:rPr lang="ja-JP" altLang="en-US" dirty="0">
                <a:solidFill>
                  <a:schemeClr val="tx1"/>
                </a:solidFill>
                <a:latin typeface="HG丸ｺﾞｼｯｸM-PRO" pitchFamily="50" charset="-128"/>
              </a:rPr>
              <a:t>の活動を</a:t>
            </a:r>
            <a:r>
              <a:rPr lang="ja-JP" altLang="en-US" dirty="0">
                <a:solidFill>
                  <a:srgbClr val="FF0000"/>
                </a:solidFill>
                <a:latin typeface="HG丸ｺﾞｼｯｸM-PRO" pitchFamily="50" charset="-128"/>
              </a:rPr>
              <a:t>２日</a:t>
            </a:r>
            <a:r>
              <a:rPr lang="ja-JP" altLang="en-US" dirty="0">
                <a:solidFill>
                  <a:schemeClr val="tx1"/>
                </a:solidFill>
                <a:latin typeface="HG丸ｺﾞｼｯｸM-PRO" pitchFamily="50" charset="-128"/>
              </a:rPr>
              <a:t>行った場合</a:t>
            </a:r>
            <a:endParaRPr lang="en-US" altLang="ja-JP" dirty="0">
              <a:solidFill>
                <a:schemeClr val="tx1"/>
              </a:solidFill>
              <a:latin typeface="HG丸ｺﾞｼｯｸM-PRO" pitchFamily="50" charset="-128"/>
            </a:endParaRPr>
          </a:p>
          <a:p>
            <a:pPr algn="l">
              <a:spcBef>
                <a:spcPct val="50000"/>
              </a:spcBef>
            </a:pPr>
            <a:r>
              <a:rPr lang="ja-JP" altLang="en-US" dirty="0">
                <a:solidFill>
                  <a:schemeClr val="tx1"/>
                </a:solidFill>
                <a:latin typeface="HG丸ｺﾞｼｯｸM-PRO" pitchFamily="50" charset="-128"/>
              </a:rPr>
              <a:t>　　</a:t>
            </a:r>
            <a:r>
              <a:rPr lang="ja-JP" altLang="en-US" dirty="0" smtClean="0">
                <a:solidFill>
                  <a:schemeClr val="tx1"/>
                </a:solidFill>
                <a:latin typeface="HG丸ｺﾞｼｯｸM-PRO" pitchFamily="50" charset="-128"/>
              </a:rPr>
              <a:t>　　　７千円</a:t>
            </a:r>
            <a:r>
              <a:rPr lang="en-US" altLang="ja-JP" dirty="0">
                <a:solidFill>
                  <a:schemeClr val="tx1"/>
                </a:solidFill>
                <a:latin typeface="HG丸ｺﾞｼｯｸM-PRO" pitchFamily="50" charset="-128"/>
              </a:rPr>
              <a:t>×</a:t>
            </a:r>
            <a:r>
              <a:rPr lang="ja-JP" altLang="en-US" dirty="0">
                <a:solidFill>
                  <a:schemeClr val="tx1"/>
                </a:solidFill>
                <a:latin typeface="HG丸ｺﾞｼｯｸM-PRO" pitchFamily="50" charset="-128"/>
              </a:rPr>
              <a:t>２</a:t>
            </a:r>
            <a:r>
              <a:rPr lang="en-US" altLang="ja-JP" dirty="0">
                <a:solidFill>
                  <a:schemeClr val="tx1"/>
                </a:solidFill>
                <a:latin typeface="HG丸ｺﾞｼｯｸM-PRO" pitchFamily="50" charset="-128"/>
              </a:rPr>
              <a:t>÷</a:t>
            </a:r>
            <a:r>
              <a:rPr lang="ja-JP" altLang="en-US" dirty="0">
                <a:solidFill>
                  <a:schemeClr val="tx1"/>
                </a:solidFill>
                <a:latin typeface="HG丸ｺﾞｼｯｸM-PRO" pitchFamily="50" charset="-128"/>
              </a:rPr>
              <a:t>２＝</a:t>
            </a:r>
            <a:r>
              <a:rPr lang="ja-JP" altLang="en-US" dirty="0">
                <a:solidFill>
                  <a:srgbClr val="FF0000"/>
                </a:solidFill>
                <a:latin typeface="HG丸ｺﾞｼｯｸM-PRO" pitchFamily="50" charset="-128"/>
              </a:rPr>
              <a:t>７，０００円</a:t>
            </a:r>
            <a:endParaRPr lang="en-US" altLang="ja-JP" dirty="0">
              <a:solidFill>
                <a:srgbClr val="FF0000"/>
              </a:solidFill>
              <a:latin typeface="HG丸ｺﾞｼｯｸM-PRO" pitchFamily="50" charset="-128"/>
            </a:endParaRPr>
          </a:p>
          <a:p>
            <a:pPr algn="l">
              <a:spcBef>
                <a:spcPct val="50000"/>
              </a:spcBef>
            </a:pPr>
            <a:r>
              <a:rPr lang="ja-JP" altLang="en-US" dirty="0" smtClean="0">
                <a:solidFill>
                  <a:schemeClr val="tx1"/>
                </a:solidFill>
                <a:latin typeface="HG丸ｺﾞｼｯｸM-PRO" pitchFamily="50" charset="-128"/>
              </a:rPr>
              <a:t>　　例２</a:t>
            </a:r>
            <a:r>
              <a:rPr lang="ja-JP" altLang="en-US" dirty="0">
                <a:solidFill>
                  <a:schemeClr val="tx1"/>
                </a:solidFill>
                <a:latin typeface="HG丸ｺﾞｼｯｸM-PRO" pitchFamily="50" charset="-128"/>
              </a:rPr>
              <a:t>　</a:t>
            </a:r>
            <a:r>
              <a:rPr lang="ja-JP" altLang="en-US" dirty="0">
                <a:solidFill>
                  <a:srgbClr val="FF0000"/>
                </a:solidFill>
                <a:latin typeface="HG丸ｺﾞｼｯｸM-PRO" pitchFamily="50" charset="-128"/>
              </a:rPr>
              <a:t>ア</a:t>
            </a:r>
            <a:r>
              <a:rPr lang="ja-JP" altLang="en-US" dirty="0">
                <a:solidFill>
                  <a:schemeClr val="tx1"/>
                </a:solidFill>
                <a:latin typeface="HG丸ｺﾞｼｯｸM-PRO" pitchFamily="50" charset="-128"/>
              </a:rPr>
              <a:t>の活動を</a:t>
            </a:r>
            <a:r>
              <a:rPr lang="ja-JP" altLang="en-US" dirty="0">
                <a:solidFill>
                  <a:srgbClr val="FF0000"/>
                </a:solidFill>
                <a:latin typeface="HG丸ｺﾞｼｯｸM-PRO" pitchFamily="50" charset="-128"/>
              </a:rPr>
              <a:t>１日</a:t>
            </a:r>
            <a:r>
              <a:rPr lang="ja-JP" altLang="en-US" dirty="0">
                <a:solidFill>
                  <a:schemeClr val="tx1"/>
                </a:solidFill>
                <a:latin typeface="HG丸ｺﾞｼｯｸM-PRO" pitchFamily="50" charset="-128"/>
              </a:rPr>
              <a:t>と</a:t>
            </a:r>
            <a:r>
              <a:rPr lang="ja-JP" altLang="en-US" dirty="0">
                <a:solidFill>
                  <a:srgbClr val="FF0000"/>
                </a:solidFill>
                <a:latin typeface="HG丸ｺﾞｼｯｸM-PRO" pitchFamily="50" charset="-128"/>
              </a:rPr>
              <a:t>イ</a:t>
            </a:r>
            <a:r>
              <a:rPr lang="ja-JP" altLang="en-US" dirty="0">
                <a:solidFill>
                  <a:schemeClr val="tx1"/>
                </a:solidFill>
                <a:latin typeface="HG丸ｺﾞｼｯｸM-PRO" pitchFamily="50" charset="-128"/>
              </a:rPr>
              <a:t>の活動を</a:t>
            </a:r>
            <a:r>
              <a:rPr lang="ja-JP" altLang="en-US" dirty="0">
                <a:solidFill>
                  <a:srgbClr val="FF0000"/>
                </a:solidFill>
                <a:latin typeface="HG丸ｺﾞｼｯｸM-PRO" pitchFamily="50" charset="-128"/>
              </a:rPr>
              <a:t>１日</a:t>
            </a:r>
            <a:r>
              <a:rPr lang="ja-JP" altLang="en-US" dirty="0">
                <a:solidFill>
                  <a:schemeClr val="tx1"/>
                </a:solidFill>
                <a:latin typeface="HG丸ｺﾞｼｯｸM-PRO" pitchFamily="50" charset="-128"/>
              </a:rPr>
              <a:t>行った場合</a:t>
            </a:r>
            <a:endParaRPr lang="en-US" altLang="ja-JP" dirty="0">
              <a:solidFill>
                <a:schemeClr val="tx1"/>
              </a:solidFill>
              <a:latin typeface="HG丸ｺﾞｼｯｸM-PRO" pitchFamily="50" charset="-128"/>
            </a:endParaRPr>
          </a:p>
          <a:p>
            <a:pPr algn="l">
              <a:spcBef>
                <a:spcPct val="50000"/>
              </a:spcBef>
            </a:pPr>
            <a:r>
              <a:rPr lang="ja-JP" altLang="en-US" dirty="0">
                <a:solidFill>
                  <a:schemeClr val="tx1"/>
                </a:solidFill>
                <a:latin typeface="HG丸ｺﾞｼｯｸM-PRO" pitchFamily="50" charset="-128"/>
              </a:rPr>
              <a:t>　　</a:t>
            </a:r>
            <a:r>
              <a:rPr lang="ja-JP" altLang="en-US" dirty="0" smtClean="0">
                <a:solidFill>
                  <a:schemeClr val="tx1"/>
                </a:solidFill>
                <a:latin typeface="HG丸ｺﾞｼｯｸM-PRO" pitchFamily="50" charset="-128"/>
              </a:rPr>
              <a:t>　　　</a:t>
            </a:r>
            <a:r>
              <a:rPr lang="ja-JP" altLang="en-US" sz="1300" dirty="0" smtClean="0">
                <a:solidFill>
                  <a:schemeClr val="tx1"/>
                </a:solidFill>
                <a:latin typeface="HG丸ｺﾞｼｯｸM-PRO" pitchFamily="50" charset="-128"/>
              </a:rPr>
              <a:t>７千円</a:t>
            </a:r>
            <a:r>
              <a:rPr lang="en-US" altLang="ja-JP" sz="1300" dirty="0">
                <a:solidFill>
                  <a:schemeClr val="tx1"/>
                </a:solidFill>
                <a:latin typeface="HG丸ｺﾞｼｯｸM-PRO" pitchFamily="50" charset="-128"/>
              </a:rPr>
              <a:t>×</a:t>
            </a:r>
            <a:r>
              <a:rPr lang="ja-JP" altLang="en-US" sz="1300" dirty="0">
                <a:solidFill>
                  <a:schemeClr val="tx1"/>
                </a:solidFill>
                <a:latin typeface="HG丸ｺﾞｼｯｸM-PRO" pitchFamily="50" charset="-128"/>
              </a:rPr>
              <a:t>１</a:t>
            </a:r>
            <a:r>
              <a:rPr lang="en-US" altLang="ja-JP" sz="1300" dirty="0">
                <a:solidFill>
                  <a:schemeClr val="tx1"/>
                </a:solidFill>
                <a:latin typeface="HG丸ｺﾞｼｯｸM-PRO" pitchFamily="50" charset="-128"/>
              </a:rPr>
              <a:t>÷</a:t>
            </a:r>
            <a:r>
              <a:rPr lang="ja-JP" altLang="en-US" sz="1300" dirty="0">
                <a:solidFill>
                  <a:schemeClr val="tx1"/>
                </a:solidFill>
                <a:latin typeface="HG丸ｺﾞｼｯｸM-PRO" pitchFamily="50" charset="-128"/>
              </a:rPr>
              <a:t>２＝３，５００円　＋　６千円</a:t>
            </a:r>
            <a:r>
              <a:rPr lang="en-US" altLang="ja-JP" sz="1300" dirty="0">
                <a:solidFill>
                  <a:schemeClr val="tx1"/>
                </a:solidFill>
                <a:latin typeface="HG丸ｺﾞｼｯｸM-PRO" pitchFamily="50" charset="-128"/>
              </a:rPr>
              <a:t>×</a:t>
            </a:r>
            <a:r>
              <a:rPr lang="ja-JP" altLang="en-US" sz="1300" dirty="0">
                <a:solidFill>
                  <a:schemeClr val="tx1"/>
                </a:solidFill>
                <a:latin typeface="HG丸ｺﾞｼｯｸM-PRO" pitchFamily="50" charset="-128"/>
              </a:rPr>
              <a:t>１</a:t>
            </a:r>
            <a:r>
              <a:rPr lang="en-US" altLang="ja-JP" sz="1300" dirty="0">
                <a:solidFill>
                  <a:schemeClr val="tx1"/>
                </a:solidFill>
                <a:latin typeface="HG丸ｺﾞｼｯｸM-PRO" pitchFamily="50" charset="-128"/>
              </a:rPr>
              <a:t>÷</a:t>
            </a:r>
            <a:r>
              <a:rPr lang="ja-JP" altLang="en-US" sz="1300" dirty="0">
                <a:solidFill>
                  <a:schemeClr val="tx1"/>
                </a:solidFill>
                <a:latin typeface="HG丸ｺﾞｼｯｸM-PRO" pitchFamily="50" charset="-128"/>
              </a:rPr>
              <a:t>２＝３，０００円　＝</a:t>
            </a:r>
            <a:r>
              <a:rPr lang="ja-JP" altLang="en-US" sz="1300" dirty="0">
                <a:solidFill>
                  <a:srgbClr val="FF0000"/>
                </a:solidFill>
                <a:latin typeface="HG丸ｺﾞｼｯｸM-PRO" pitchFamily="50" charset="-128"/>
              </a:rPr>
              <a:t>６，５００円</a:t>
            </a:r>
            <a:endParaRPr lang="en-US" altLang="ja-JP" sz="1300" dirty="0">
              <a:solidFill>
                <a:srgbClr val="FF0000"/>
              </a:solidFill>
              <a:latin typeface="HG丸ｺﾞｼｯｸM-PRO" pitchFamily="50" charset="-128"/>
            </a:endParaRPr>
          </a:p>
          <a:p>
            <a:pPr algn="l">
              <a:spcBef>
                <a:spcPct val="50000"/>
              </a:spcBef>
            </a:pPr>
            <a:r>
              <a:rPr lang="ja-JP" altLang="en-US" dirty="0" smtClean="0">
                <a:solidFill>
                  <a:schemeClr val="tx1"/>
                </a:solidFill>
                <a:latin typeface="HG丸ｺﾞｼｯｸM-PRO" pitchFamily="50" charset="-128"/>
              </a:rPr>
              <a:t>　　</a:t>
            </a:r>
            <a:r>
              <a:rPr lang="en-US" altLang="ja-JP" b="1" dirty="0">
                <a:solidFill>
                  <a:schemeClr val="tx1"/>
                </a:solidFill>
                <a:latin typeface="HG丸ｺﾞｼｯｸM-PRO" pitchFamily="50" charset="-128"/>
              </a:rPr>
              <a:t>[</a:t>
            </a:r>
            <a:r>
              <a:rPr lang="ja-JP" altLang="en-US" b="1" dirty="0">
                <a:solidFill>
                  <a:schemeClr val="tx1"/>
                </a:solidFill>
                <a:latin typeface="HG丸ｺﾞｼｯｸM-PRO" pitchFamily="50" charset="-128"/>
              </a:rPr>
              <a:t>アとイの活動の割合が</a:t>
            </a:r>
            <a:r>
              <a:rPr lang="ja-JP" altLang="en-US" b="1" dirty="0" smtClean="0">
                <a:solidFill>
                  <a:srgbClr val="FF0000"/>
                </a:solidFill>
                <a:latin typeface="HG丸ｺﾞｼｯｸM-PRO" pitchFamily="50" charset="-128"/>
              </a:rPr>
              <a:t>３０％未満</a:t>
            </a:r>
            <a:r>
              <a:rPr lang="ja-JP" altLang="en-US" b="1" dirty="0" smtClean="0">
                <a:solidFill>
                  <a:schemeClr val="tx1"/>
                </a:solidFill>
                <a:latin typeface="HG丸ｺﾞｼｯｸM-PRO" pitchFamily="50" charset="-128"/>
              </a:rPr>
              <a:t>の</a:t>
            </a:r>
            <a:r>
              <a:rPr lang="ja-JP" altLang="en-US" b="1" dirty="0">
                <a:solidFill>
                  <a:schemeClr val="tx1"/>
                </a:solidFill>
                <a:latin typeface="HG丸ｺﾞｼｯｸM-PRO" pitchFamily="50" charset="-128"/>
              </a:rPr>
              <a:t>場合</a:t>
            </a:r>
            <a:r>
              <a:rPr lang="en-US" altLang="ja-JP" b="1" dirty="0" smtClean="0">
                <a:solidFill>
                  <a:schemeClr val="tx1"/>
                </a:solidFill>
                <a:latin typeface="HG丸ｺﾞｼｯｸM-PRO" pitchFamily="50" charset="-128"/>
              </a:rPr>
              <a:t>]</a:t>
            </a:r>
          </a:p>
          <a:p>
            <a:pPr algn="l">
              <a:spcBef>
                <a:spcPct val="50000"/>
              </a:spcBef>
            </a:pPr>
            <a:r>
              <a:rPr lang="ja-JP" altLang="en-US" dirty="0">
                <a:solidFill>
                  <a:schemeClr val="tx1"/>
                </a:solidFill>
                <a:latin typeface="HG丸ｺﾞｼｯｸM-PRO" pitchFamily="50" charset="-128"/>
              </a:rPr>
              <a:t>　</a:t>
            </a:r>
            <a:r>
              <a:rPr lang="ja-JP" altLang="en-US" dirty="0" smtClean="0">
                <a:solidFill>
                  <a:schemeClr val="tx1"/>
                </a:solidFill>
                <a:latin typeface="HG丸ｺﾞｼｯｸM-PRO" pitchFamily="50" charset="-128"/>
              </a:rPr>
              <a:t>　例３　</a:t>
            </a:r>
            <a:r>
              <a:rPr lang="ja-JP" altLang="en-US" dirty="0" smtClean="0">
                <a:solidFill>
                  <a:srgbClr val="FF0000"/>
                </a:solidFill>
                <a:latin typeface="HG丸ｺﾞｼｯｸM-PRO" pitchFamily="50" charset="-128"/>
              </a:rPr>
              <a:t>ア</a:t>
            </a:r>
            <a:r>
              <a:rPr lang="ja-JP" altLang="en-US" dirty="0" smtClean="0">
                <a:solidFill>
                  <a:schemeClr val="tx1"/>
                </a:solidFill>
                <a:latin typeface="HG丸ｺﾞｼｯｸM-PRO" pitchFamily="50" charset="-128"/>
              </a:rPr>
              <a:t>の活動を</a:t>
            </a:r>
            <a:r>
              <a:rPr lang="ja-JP" altLang="en-US" dirty="0" smtClean="0">
                <a:solidFill>
                  <a:srgbClr val="FF0000"/>
                </a:solidFill>
                <a:latin typeface="HG丸ｺﾞｼｯｸM-PRO" pitchFamily="50" charset="-128"/>
              </a:rPr>
              <a:t>１日</a:t>
            </a:r>
            <a:r>
              <a:rPr lang="ja-JP" altLang="en-US" dirty="0" smtClean="0">
                <a:solidFill>
                  <a:schemeClr val="tx1"/>
                </a:solidFill>
                <a:latin typeface="HG丸ｺﾞｼｯｸM-PRO" pitchFamily="50" charset="-128"/>
              </a:rPr>
              <a:t>と</a:t>
            </a:r>
            <a:r>
              <a:rPr lang="ja-JP" altLang="en-US" dirty="0" smtClean="0">
                <a:solidFill>
                  <a:srgbClr val="FF0000"/>
                </a:solidFill>
                <a:latin typeface="HG丸ｺﾞｼｯｸM-PRO" pitchFamily="50" charset="-128"/>
              </a:rPr>
              <a:t>イ</a:t>
            </a:r>
            <a:r>
              <a:rPr lang="ja-JP" altLang="en-US" dirty="0" smtClean="0">
                <a:solidFill>
                  <a:schemeClr val="tx1"/>
                </a:solidFill>
                <a:latin typeface="HG丸ｺﾞｼｯｸM-PRO" pitchFamily="50" charset="-128"/>
              </a:rPr>
              <a:t>の活動を</a:t>
            </a:r>
            <a:r>
              <a:rPr lang="ja-JP" altLang="en-US" dirty="0" smtClean="0">
                <a:solidFill>
                  <a:srgbClr val="FF0000"/>
                </a:solidFill>
                <a:latin typeface="HG丸ｺﾞｼｯｸM-PRO" pitchFamily="50" charset="-128"/>
              </a:rPr>
              <a:t>１日</a:t>
            </a:r>
            <a:r>
              <a:rPr lang="ja-JP" altLang="en-US" dirty="0" smtClean="0">
                <a:solidFill>
                  <a:schemeClr val="tx1"/>
                </a:solidFill>
                <a:latin typeface="HG丸ｺﾞｼｯｸM-PRO" pitchFamily="50" charset="-128"/>
              </a:rPr>
              <a:t>行った場合</a:t>
            </a:r>
            <a:endParaRPr lang="en-US" altLang="ja-JP" dirty="0" smtClean="0">
              <a:solidFill>
                <a:schemeClr val="tx1"/>
              </a:solidFill>
              <a:latin typeface="HG丸ｺﾞｼｯｸM-PRO" pitchFamily="50" charset="-128"/>
            </a:endParaRPr>
          </a:p>
          <a:p>
            <a:pPr algn="l">
              <a:spcBef>
                <a:spcPct val="50000"/>
              </a:spcBef>
            </a:pPr>
            <a:r>
              <a:rPr lang="ja-JP" altLang="en-US" dirty="0">
                <a:solidFill>
                  <a:schemeClr val="tx1"/>
                </a:solidFill>
                <a:latin typeface="HG丸ｺﾞｼｯｸM-PRO" pitchFamily="50" charset="-128"/>
              </a:rPr>
              <a:t>　</a:t>
            </a:r>
            <a:r>
              <a:rPr lang="ja-JP" altLang="en-US" dirty="0" smtClean="0">
                <a:solidFill>
                  <a:schemeClr val="tx1"/>
                </a:solidFill>
                <a:latin typeface="HG丸ｺﾞｼｯｸM-PRO" pitchFamily="50" charset="-128"/>
              </a:rPr>
              <a:t>　　　　月額５，０００円</a:t>
            </a:r>
            <a:endParaRPr lang="en-US" altLang="ja-JP" dirty="0">
              <a:solidFill>
                <a:schemeClr val="tx1"/>
              </a:solidFill>
              <a:latin typeface="HG丸ｺﾞｼｯｸM-PRO" pitchFamily="50" charset="-128"/>
            </a:endParaRPr>
          </a:p>
        </p:txBody>
      </p:sp>
      <p:sp>
        <p:nvSpPr>
          <p:cNvPr id="8" name="正方形/長方形 7"/>
          <p:cNvSpPr/>
          <p:nvPr/>
        </p:nvSpPr>
        <p:spPr>
          <a:xfrm>
            <a:off x="816169" y="637067"/>
            <a:ext cx="7585668" cy="1977464"/>
          </a:xfrm>
          <a:prstGeom prst="rect">
            <a:avLst/>
          </a:prstGeom>
        </p:spPr>
        <p:txBody>
          <a:bodyPr wrap="square">
            <a:spAutoFit/>
          </a:bodyPr>
          <a:lstStyle/>
          <a:p>
            <a:pPr algn="l">
              <a:spcBef>
                <a:spcPct val="50000"/>
              </a:spcBef>
            </a:pPr>
            <a:r>
              <a:rPr lang="en-US" altLang="ja-JP" sz="1600" b="1" dirty="0" smtClean="0">
                <a:solidFill>
                  <a:schemeClr val="tx1"/>
                </a:solidFill>
                <a:latin typeface="HG丸ｺﾞｼｯｸM-PRO" pitchFamily="50" charset="-128"/>
              </a:rPr>
              <a:t>【</a:t>
            </a:r>
            <a:r>
              <a:rPr lang="ja-JP" altLang="en-US" sz="1600" b="1" dirty="0" smtClean="0">
                <a:solidFill>
                  <a:schemeClr val="tx1"/>
                </a:solidFill>
                <a:latin typeface="HG丸ｺﾞｼｯｸM-PRO" pitchFamily="50" charset="-128"/>
              </a:rPr>
              <a:t>活動実績・委員の各月上限の計算例</a:t>
            </a:r>
            <a:r>
              <a:rPr lang="en-US" altLang="ja-JP" sz="1600" b="1" dirty="0" smtClean="0">
                <a:solidFill>
                  <a:schemeClr val="tx1"/>
                </a:solidFill>
                <a:latin typeface="HG丸ｺﾞｼｯｸM-PRO" pitchFamily="50" charset="-128"/>
              </a:rPr>
              <a:t>】</a:t>
            </a:r>
          </a:p>
          <a:p>
            <a:pPr algn="l">
              <a:spcBef>
                <a:spcPct val="50000"/>
              </a:spcBef>
            </a:pPr>
            <a:r>
              <a:rPr lang="ja-JP" altLang="en-US" sz="1600" dirty="0" smtClean="0">
                <a:solidFill>
                  <a:schemeClr val="tx1"/>
                </a:solidFill>
                <a:latin typeface="HG丸ｺﾞｼｯｸM-PRO" pitchFamily="50" charset="-128"/>
              </a:rPr>
              <a:t>旧</a:t>
            </a:r>
            <a:r>
              <a:rPr lang="ja-JP" altLang="en-US" dirty="0" smtClean="0">
                <a:solidFill>
                  <a:schemeClr val="tx1"/>
                </a:solidFill>
                <a:latin typeface="HG丸ｺﾞｼｯｸM-PRO" pitchFamily="50" charset="-128"/>
              </a:rPr>
              <a:t>　例１</a:t>
            </a:r>
            <a:r>
              <a:rPr lang="ja-JP" altLang="en-US" dirty="0">
                <a:solidFill>
                  <a:schemeClr val="tx1"/>
                </a:solidFill>
                <a:latin typeface="HG丸ｺﾞｼｯｸM-PRO" pitchFamily="50" charset="-128"/>
              </a:rPr>
              <a:t>　</a:t>
            </a:r>
            <a:r>
              <a:rPr lang="ja-JP" altLang="en-US" dirty="0" smtClean="0">
                <a:solidFill>
                  <a:schemeClr val="tx1"/>
                </a:solidFill>
                <a:latin typeface="HG丸ｺﾞｼｯｸM-PRO" pitchFamily="50" charset="-128"/>
              </a:rPr>
              <a:t>農地利用最適化に関する活動を１日行った</a:t>
            </a:r>
            <a:r>
              <a:rPr lang="ja-JP" altLang="en-US" dirty="0">
                <a:solidFill>
                  <a:schemeClr val="tx1"/>
                </a:solidFill>
                <a:latin typeface="HG丸ｺﾞｼｯｸM-PRO" pitchFamily="50" charset="-128"/>
              </a:rPr>
              <a:t>場合</a:t>
            </a:r>
            <a:endParaRPr lang="en-US" altLang="ja-JP" dirty="0">
              <a:solidFill>
                <a:schemeClr val="tx1"/>
              </a:solidFill>
              <a:latin typeface="HG丸ｺﾞｼｯｸM-PRO" pitchFamily="50" charset="-128"/>
            </a:endParaRPr>
          </a:p>
          <a:p>
            <a:pPr algn="l">
              <a:spcBef>
                <a:spcPct val="50000"/>
              </a:spcBef>
            </a:pPr>
            <a:r>
              <a:rPr lang="ja-JP" altLang="en-US" dirty="0">
                <a:solidFill>
                  <a:schemeClr val="tx1"/>
                </a:solidFill>
                <a:latin typeface="HG丸ｺﾞｼｯｸM-PRO" pitchFamily="50" charset="-128"/>
              </a:rPr>
              <a:t>　</a:t>
            </a:r>
            <a:r>
              <a:rPr lang="ja-JP" altLang="en-US" dirty="0" smtClean="0">
                <a:solidFill>
                  <a:schemeClr val="tx1"/>
                </a:solidFill>
                <a:latin typeface="HG丸ｺﾞｼｯｸM-PRO" pitchFamily="50" charset="-128"/>
              </a:rPr>
              <a:t>　　　　月額６，０００円</a:t>
            </a:r>
            <a:endParaRPr lang="en-US" altLang="ja-JP" dirty="0">
              <a:solidFill>
                <a:schemeClr val="tx1"/>
              </a:solidFill>
              <a:latin typeface="HG丸ｺﾞｼｯｸM-PRO" pitchFamily="50" charset="-128"/>
            </a:endParaRPr>
          </a:p>
          <a:p>
            <a:pPr algn="l">
              <a:spcBef>
                <a:spcPct val="50000"/>
              </a:spcBef>
            </a:pPr>
            <a:r>
              <a:rPr lang="ja-JP" altLang="en-US" dirty="0">
                <a:solidFill>
                  <a:schemeClr val="tx1"/>
                </a:solidFill>
                <a:latin typeface="HG丸ｺﾞｼｯｸM-PRO" pitchFamily="50" charset="-128"/>
              </a:rPr>
              <a:t>　</a:t>
            </a:r>
            <a:r>
              <a:rPr lang="ja-JP" altLang="en-US" dirty="0" smtClean="0">
                <a:solidFill>
                  <a:schemeClr val="tx1"/>
                </a:solidFill>
                <a:latin typeface="HG丸ｺﾞｼｯｸM-PRO" pitchFamily="50" charset="-128"/>
              </a:rPr>
              <a:t>　例</a:t>
            </a:r>
            <a:r>
              <a:rPr lang="ja-JP" altLang="en-US" dirty="0">
                <a:solidFill>
                  <a:schemeClr val="tx1"/>
                </a:solidFill>
                <a:latin typeface="HG丸ｺﾞｼｯｸM-PRO" pitchFamily="50" charset="-128"/>
              </a:rPr>
              <a:t>２　農地利用最適化に関する活動を２日行った場合</a:t>
            </a:r>
            <a:endParaRPr lang="en-US" altLang="ja-JP" dirty="0">
              <a:solidFill>
                <a:schemeClr val="tx1"/>
              </a:solidFill>
              <a:latin typeface="HG丸ｺﾞｼｯｸM-PRO" pitchFamily="50" charset="-128"/>
            </a:endParaRPr>
          </a:p>
          <a:p>
            <a:pPr algn="l">
              <a:spcBef>
                <a:spcPct val="50000"/>
              </a:spcBef>
            </a:pPr>
            <a:r>
              <a:rPr lang="ja-JP" altLang="en-US" dirty="0">
                <a:solidFill>
                  <a:schemeClr val="tx1"/>
                </a:solidFill>
                <a:latin typeface="HG丸ｺﾞｼｯｸM-PRO" pitchFamily="50" charset="-128"/>
              </a:rPr>
              <a:t>　　</a:t>
            </a:r>
            <a:r>
              <a:rPr lang="ja-JP" altLang="en-US" dirty="0" smtClean="0">
                <a:solidFill>
                  <a:schemeClr val="tx1"/>
                </a:solidFill>
                <a:latin typeface="HG丸ｺﾞｼｯｸM-PRO" pitchFamily="50" charset="-128"/>
              </a:rPr>
              <a:t>　</a:t>
            </a:r>
            <a:r>
              <a:rPr lang="ja-JP" altLang="en-US" dirty="0">
                <a:solidFill>
                  <a:schemeClr val="tx1"/>
                </a:solidFill>
                <a:latin typeface="HG丸ｺﾞｼｯｸM-PRO" pitchFamily="50" charset="-128"/>
              </a:rPr>
              <a:t>　　</a:t>
            </a:r>
            <a:r>
              <a:rPr lang="ja-JP" altLang="en-US" dirty="0" smtClean="0">
                <a:solidFill>
                  <a:schemeClr val="tx1"/>
                </a:solidFill>
                <a:latin typeface="HG丸ｺﾞｼｯｸM-PRO" pitchFamily="50" charset="-128"/>
              </a:rPr>
              <a:t>月額</a:t>
            </a:r>
            <a:r>
              <a:rPr lang="ja-JP" altLang="en-US" dirty="0">
                <a:solidFill>
                  <a:schemeClr val="tx1"/>
                </a:solidFill>
                <a:latin typeface="HG丸ｺﾞｼｯｸM-PRO" pitchFamily="50" charset="-128"/>
              </a:rPr>
              <a:t>６，０００円</a:t>
            </a:r>
            <a:endParaRPr lang="en-US" altLang="ja-JP" dirty="0">
              <a:solidFill>
                <a:srgbClr val="FF0000"/>
              </a:solidFill>
              <a:latin typeface="HG丸ｺﾞｼｯｸM-PRO" pitchFamily="50" charset="-128"/>
            </a:endParaRPr>
          </a:p>
          <a:p>
            <a:pPr algn="l">
              <a:spcBef>
                <a:spcPct val="50000"/>
              </a:spcBef>
            </a:pPr>
            <a:endParaRPr lang="en-US" altLang="ja-JP" sz="1300" dirty="0">
              <a:solidFill>
                <a:srgbClr val="FF0000"/>
              </a:solidFill>
              <a:latin typeface="HG丸ｺﾞｼｯｸM-PRO" pitchFamily="50" charset="-128"/>
            </a:endParaRPr>
          </a:p>
        </p:txBody>
      </p:sp>
    </p:spTree>
    <p:extLst>
      <p:ext uri="{BB962C8B-B14F-4D97-AF65-F5344CB8AC3E}">
        <p14:creationId xmlns:p14="http://schemas.microsoft.com/office/powerpoint/2010/main" val="733441590"/>
      </p:ext>
    </p:extLst>
  </p:cSld>
  <p:clrMapOvr>
    <a:masterClrMapping/>
  </p:clrMapOvr>
  <p:transition>
    <p:zo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1"/>
          </p:nvPr>
        </p:nvSpPr>
        <p:spPr/>
        <p:txBody>
          <a:bodyPr/>
          <a:lstStyle/>
          <a:p>
            <a:fld id="{9E37A256-C8A6-48B8-B614-C5285A27385E}" type="slidenum">
              <a:rPr lang="en-US" altLang="ja-JP" smtClean="0"/>
              <a:pPr/>
              <a:t>5</a:t>
            </a:fld>
            <a:endParaRPr lang="en-US" altLang="ja-JP"/>
          </a:p>
        </p:txBody>
      </p:sp>
      <p:sp>
        <p:nvSpPr>
          <p:cNvPr id="8" name="正方形/長方形 7"/>
          <p:cNvSpPr/>
          <p:nvPr/>
        </p:nvSpPr>
        <p:spPr>
          <a:xfrm>
            <a:off x="756678" y="2358130"/>
            <a:ext cx="8038122" cy="4185761"/>
          </a:xfrm>
          <a:prstGeom prst="rect">
            <a:avLst/>
          </a:prstGeom>
        </p:spPr>
        <p:txBody>
          <a:bodyPr wrap="square">
            <a:spAutoFit/>
          </a:bodyPr>
          <a:lstStyle/>
          <a:p>
            <a:pPr algn="l">
              <a:spcBef>
                <a:spcPct val="50000"/>
              </a:spcBef>
            </a:pPr>
            <a:r>
              <a:rPr lang="ja-JP" altLang="en-US" dirty="0">
                <a:solidFill>
                  <a:schemeClr val="tx1"/>
                </a:solidFill>
                <a:latin typeface="HG丸ｺﾞｼｯｸM-PRO" pitchFamily="50" charset="-128"/>
              </a:rPr>
              <a:t>　</a:t>
            </a:r>
            <a:r>
              <a:rPr lang="ja-JP" altLang="en-US" dirty="0" smtClean="0">
                <a:solidFill>
                  <a:schemeClr val="tx1"/>
                </a:solidFill>
                <a:latin typeface="HG丸ｺﾞｼｯｸM-PRO" pitchFamily="50" charset="-128"/>
              </a:rPr>
              <a:t>　成果実績（農地集積分）</a:t>
            </a:r>
            <a:endParaRPr lang="en-US" altLang="ja-JP" dirty="0" smtClean="0">
              <a:solidFill>
                <a:schemeClr val="tx1"/>
              </a:solidFill>
              <a:latin typeface="HG丸ｺﾞｼｯｸM-PRO" pitchFamily="50" charset="-128"/>
            </a:endParaRPr>
          </a:p>
          <a:p>
            <a:pPr algn="l">
              <a:spcBef>
                <a:spcPct val="50000"/>
              </a:spcBef>
            </a:pPr>
            <a:r>
              <a:rPr lang="ja-JP" altLang="en-US" dirty="0">
                <a:solidFill>
                  <a:schemeClr val="tx1"/>
                </a:solidFill>
                <a:latin typeface="HG丸ｺﾞｼｯｸM-PRO" pitchFamily="50" charset="-128"/>
              </a:rPr>
              <a:t>　</a:t>
            </a:r>
            <a:r>
              <a:rPr lang="ja-JP" altLang="en-US" dirty="0" smtClean="0">
                <a:solidFill>
                  <a:schemeClr val="tx1"/>
                </a:solidFill>
                <a:latin typeface="HG丸ｺﾞｼｯｸM-PRO" pitchFamily="50" charset="-128"/>
              </a:rPr>
              <a:t>　</a:t>
            </a:r>
            <a:r>
              <a:rPr lang="en-US" altLang="ja-JP" dirty="0" smtClean="0">
                <a:solidFill>
                  <a:schemeClr val="tx1"/>
                </a:solidFill>
                <a:latin typeface="HG丸ｺﾞｼｯｸM-PRO" pitchFamily="50" charset="-128"/>
              </a:rPr>
              <a:t>1</a:t>
            </a:r>
            <a:r>
              <a:rPr lang="ja-JP" altLang="en-US" dirty="0" smtClean="0">
                <a:solidFill>
                  <a:schemeClr val="tx1"/>
                </a:solidFill>
                <a:latin typeface="HG丸ｺﾞｼｯｸM-PRO" pitchFamily="50" charset="-128"/>
              </a:rPr>
              <a:t>８人</a:t>
            </a:r>
            <a:r>
              <a:rPr lang="en-US" altLang="ja-JP" dirty="0">
                <a:solidFill>
                  <a:schemeClr val="tx1"/>
                </a:solidFill>
                <a:latin typeface="HG丸ｺﾞｼｯｸM-PRO" pitchFamily="50" charset="-128"/>
              </a:rPr>
              <a:t>×14,000</a:t>
            </a:r>
            <a:r>
              <a:rPr lang="ja-JP" altLang="en-US" dirty="0">
                <a:solidFill>
                  <a:schemeClr val="tx1"/>
                </a:solidFill>
                <a:latin typeface="HG丸ｺﾞｼｯｸM-PRO" pitchFamily="50" charset="-128"/>
              </a:rPr>
              <a:t>円</a:t>
            </a:r>
            <a:r>
              <a:rPr lang="en-US" altLang="ja-JP" dirty="0">
                <a:solidFill>
                  <a:schemeClr val="tx1"/>
                </a:solidFill>
                <a:latin typeface="HG丸ｺﾞｼｯｸM-PRO" pitchFamily="50" charset="-128"/>
              </a:rPr>
              <a:t>×12</a:t>
            </a:r>
            <a:r>
              <a:rPr lang="ja-JP" altLang="en-US" dirty="0">
                <a:solidFill>
                  <a:schemeClr val="tx1"/>
                </a:solidFill>
                <a:latin typeface="HG丸ｺﾞｼｯｸM-PRO" pitchFamily="50" charset="-128"/>
              </a:rPr>
              <a:t>月</a:t>
            </a:r>
            <a:r>
              <a:rPr lang="en-US" altLang="ja-JP" dirty="0">
                <a:solidFill>
                  <a:schemeClr val="tx1"/>
                </a:solidFill>
                <a:latin typeface="HG丸ｺﾞｼｯｸM-PRO" pitchFamily="50" charset="-128"/>
              </a:rPr>
              <a:t>×1.44</a:t>
            </a:r>
            <a:r>
              <a:rPr lang="ja-JP" altLang="en-US" dirty="0">
                <a:solidFill>
                  <a:schemeClr val="tx1"/>
                </a:solidFill>
                <a:latin typeface="HG丸ｺﾞｼｯｸM-PRO" pitchFamily="50" charset="-128"/>
              </a:rPr>
              <a:t>＝</a:t>
            </a:r>
            <a:r>
              <a:rPr lang="en-US" altLang="ja-JP" dirty="0" smtClean="0">
                <a:solidFill>
                  <a:schemeClr val="tx1"/>
                </a:solidFill>
                <a:latin typeface="HG丸ｺﾞｼｯｸM-PRO" pitchFamily="50" charset="-128"/>
              </a:rPr>
              <a:t>4,354,560</a:t>
            </a:r>
            <a:r>
              <a:rPr lang="ja-JP" altLang="en-US" dirty="0" smtClean="0">
                <a:solidFill>
                  <a:schemeClr val="tx1"/>
                </a:solidFill>
                <a:latin typeface="HG丸ｺﾞｼｯｸM-PRO" pitchFamily="50" charset="-128"/>
              </a:rPr>
              <a:t>円</a:t>
            </a:r>
            <a:r>
              <a:rPr lang="ja-JP" altLang="en-US" dirty="0">
                <a:solidFill>
                  <a:schemeClr val="tx1"/>
                </a:solidFill>
                <a:latin typeface="HG丸ｺﾞｼｯｸM-PRO" pitchFamily="50" charset="-128"/>
              </a:rPr>
              <a:t>（１人平均</a:t>
            </a:r>
            <a:r>
              <a:rPr lang="en-US" altLang="ja-JP" dirty="0">
                <a:solidFill>
                  <a:schemeClr val="tx1"/>
                </a:solidFill>
                <a:latin typeface="HG丸ｺﾞｼｯｸM-PRO" pitchFamily="50" charset="-128"/>
              </a:rPr>
              <a:t>241,920</a:t>
            </a:r>
            <a:r>
              <a:rPr lang="ja-JP" altLang="en-US" dirty="0">
                <a:solidFill>
                  <a:schemeClr val="tx1"/>
                </a:solidFill>
                <a:latin typeface="HG丸ｺﾞｼｯｸM-PRO" pitchFamily="50" charset="-128"/>
              </a:rPr>
              <a:t>円）</a:t>
            </a:r>
            <a:endParaRPr lang="en-US" altLang="ja-JP" dirty="0">
              <a:solidFill>
                <a:schemeClr val="tx1"/>
              </a:solidFill>
              <a:latin typeface="HG丸ｺﾞｼｯｸM-PRO" pitchFamily="50" charset="-128"/>
            </a:endParaRPr>
          </a:p>
          <a:p>
            <a:pPr algn="l">
              <a:spcBef>
                <a:spcPct val="50000"/>
              </a:spcBef>
            </a:pPr>
            <a:r>
              <a:rPr lang="ja-JP" altLang="en-US" dirty="0" smtClean="0">
                <a:solidFill>
                  <a:schemeClr val="tx1"/>
                </a:solidFill>
                <a:latin typeface="HG丸ｺﾞｼｯｸM-PRO" pitchFamily="50" charset="-128"/>
              </a:rPr>
              <a:t>　　成果実績（遊休農地解消分）</a:t>
            </a:r>
            <a:endParaRPr lang="en-US" altLang="ja-JP" dirty="0" smtClean="0">
              <a:solidFill>
                <a:schemeClr val="tx1"/>
              </a:solidFill>
              <a:latin typeface="HG丸ｺﾞｼｯｸM-PRO" pitchFamily="50" charset="-128"/>
            </a:endParaRPr>
          </a:p>
          <a:p>
            <a:pPr algn="l">
              <a:spcBef>
                <a:spcPct val="50000"/>
              </a:spcBef>
            </a:pPr>
            <a:r>
              <a:rPr lang="ja-JP" altLang="en-US" dirty="0">
                <a:solidFill>
                  <a:schemeClr val="tx1"/>
                </a:solidFill>
                <a:latin typeface="HG丸ｺﾞｼｯｸM-PRO" pitchFamily="50" charset="-128"/>
              </a:rPr>
              <a:t>　</a:t>
            </a:r>
            <a:r>
              <a:rPr lang="ja-JP" altLang="en-US" dirty="0" smtClean="0">
                <a:solidFill>
                  <a:schemeClr val="tx1"/>
                </a:solidFill>
                <a:latin typeface="HG丸ｺﾞｼｯｸM-PRO" pitchFamily="50" charset="-128"/>
              </a:rPr>
              <a:t>　</a:t>
            </a:r>
            <a:r>
              <a:rPr lang="en-US" altLang="ja-JP" dirty="0" smtClean="0">
                <a:solidFill>
                  <a:schemeClr val="tx1"/>
                </a:solidFill>
                <a:latin typeface="HG丸ｺﾞｼｯｸM-PRO" pitchFamily="50" charset="-128"/>
              </a:rPr>
              <a:t>1</a:t>
            </a:r>
            <a:r>
              <a:rPr lang="ja-JP" altLang="en-US" dirty="0" smtClean="0">
                <a:solidFill>
                  <a:schemeClr val="tx1"/>
                </a:solidFill>
                <a:latin typeface="HG丸ｺﾞｼｯｸM-PRO" pitchFamily="50" charset="-128"/>
              </a:rPr>
              <a:t>８人</a:t>
            </a:r>
            <a:r>
              <a:rPr lang="en-US" altLang="ja-JP" dirty="0">
                <a:solidFill>
                  <a:schemeClr val="tx1"/>
                </a:solidFill>
                <a:latin typeface="HG丸ｺﾞｼｯｸM-PRO" pitchFamily="50" charset="-128"/>
              </a:rPr>
              <a:t>×14,000</a:t>
            </a:r>
            <a:r>
              <a:rPr lang="ja-JP" altLang="en-US" dirty="0">
                <a:solidFill>
                  <a:schemeClr val="tx1"/>
                </a:solidFill>
                <a:latin typeface="HG丸ｺﾞｼｯｸM-PRO" pitchFamily="50" charset="-128"/>
              </a:rPr>
              <a:t>円</a:t>
            </a:r>
            <a:r>
              <a:rPr lang="en-US" altLang="ja-JP" dirty="0">
                <a:solidFill>
                  <a:schemeClr val="tx1"/>
                </a:solidFill>
                <a:latin typeface="HG丸ｺﾞｼｯｸM-PRO" pitchFamily="50" charset="-128"/>
              </a:rPr>
              <a:t>×12</a:t>
            </a:r>
            <a:r>
              <a:rPr lang="ja-JP" altLang="en-US" dirty="0">
                <a:solidFill>
                  <a:schemeClr val="tx1"/>
                </a:solidFill>
                <a:latin typeface="HG丸ｺﾞｼｯｸM-PRO" pitchFamily="50" charset="-128"/>
              </a:rPr>
              <a:t>月</a:t>
            </a:r>
            <a:r>
              <a:rPr lang="en-US" altLang="ja-JP" dirty="0">
                <a:solidFill>
                  <a:schemeClr val="tx1"/>
                </a:solidFill>
                <a:latin typeface="HG丸ｺﾞｼｯｸM-PRO" pitchFamily="50" charset="-128"/>
              </a:rPr>
              <a:t>×1.44</a:t>
            </a:r>
            <a:r>
              <a:rPr lang="ja-JP" altLang="en-US" dirty="0">
                <a:solidFill>
                  <a:schemeClr val="tx1"/>
                </a:solidFill>
                <a:latin typeface="HG丸ｺﾞｼｯｸM-PRO" pitchFamily="50" charset="-128"/>
              </a:rPr>
              <a:t>＝</a:t>
            </a:r>
            <a:r>
              <a:rPr lang="en-US" altLang="ja-JP" dirty="0" smtClean="0">
                <a:solidFill>
                  <a:schemeClr val="tx1"/>
                </a:solidFill>
                <a:latin typeface="HG丸ｺﾞｼｯｸM-PRO" pitchFamily="50" charset="-128"/>
              </a:rPr>
              <a:t>4,354,560</a:t>
            </a:r>
            <a:r>
              <a:rPr lang="ja-JP" altLang="en-US" dirty="0">
                <a:solidFill>
                  <a:schemeClr val="tx1"/>
                </a:solidFill>
                <a:latin typeface="HG丸ｺﾞｼｯｸM-PRO" pitchFamily="50" charset="-128"/>
              </a:rPr>
              <a:t>円（１人平均</a:t>
            </a:r>
            <a:r>
              <a:rPr lang="en-US" altLang="ja-JP" dirty="0">
                <a:solidFill>
                  <a:schemeClr val="tx1"/>
                </a:solidFill>
                <a:latin typeface="HG丸ｺﾞｼｯｸM-PRO" pitchFamily="50" charset="-128"/>
              </a:rPr>
              <a:t>241,920</a:t>
            </a:r>
            <a:r>
              <a:rPr lang="ja-JP" altLang="en-US" dirty="0">
                <a:solidFill>
                  <a:schemeClr val="tx1"/>
                </a:solidFill>
                <a:latin typeface="HG丸ｺﾞｼｯｸM-PRO" pitchFamily="50" charset="-128"/>
              </a:rPr>
              <a:t>円）</a:t>
            </a:r>
            <a:endParaRPr lang="en-US" altLang="ja-JP" dirty="0">
              <a:solidFill>
                <a:schemeClr val="tx1"/>
              </a:solidFill>
              <a:latin typeface="HG丸ｺﾞｼｯｸM-PRO" pitchFamily="50" charset="-128"/>
            </a:endParaRPr>
          </a:p>
          <a:p>
            <a:pPr algn="l">
              <a:spcBef>
                <a:spcPct val="50000"/>
              </a:spcBef>
            </a:pPr>
            <a:r>
              <a:rPr lang="ja-JP" altLang="en-US" dirty="0" smtClean="0">
                <a:solidFill>
                  <a:schemeClr val="tx1"/>
                </a:solidFill>
                <a:latin typeface="HG丸ｺﾞｼｯｸM-PRO" pitchFamily="50" charset="-128"/>
              </a:rPr>
              <a:t>　　</a:t>
            </a:r>
            <a:r>
              <a:rPr lang="ja-JP" altLang="en-US" u="sng" dirty="0" smtClean="0">
                <a:solidFill>
                  <a:schemeClr val="tx1"/>
                </a:solidFill>
                <a:latin typeface="HG丸ｺﾞｼｯｸM-PRO" pitchFamily="50" charset="-128"/>
              </a:rPr>
              <a:t>合計　５５５</a:t>
            </a:r>
            <a:r>
              <a:rPr lang="en-US" altLang="ja-JP" u="sng" dirty="0" smtClean="0">
                <a:solidFill>
                  <a:schemeClr val="tx1"/>
                </a:solidFill>
                <a:latin typeface="HG丸ｺﾞｼｯｸM-PRO" pitchFamily="50" charset="-128"/>
              </a:rPr>
              <a:t>,</a:t>
            </a:r>
            <a:r>
              <a:rPr lang="ja-JP" altLang="en-US" u="sng" dirty="0" smtClean="0">
                <a:solidFill>
                  <a:schemeClr val="tx1"/>
                </a:solidFill>
                <a:latin typeface="HG丸ｺﾞｼｯｸM-PRO" pitchFamily="50" charset="-128"/>
              </a:rPr>
              <a:t>８４０円</a:t>
            </a:r>
            <a:endParaRPr lang="en-US" altLang="ja-JP" u="sng" dirty="0" smtClean="0">
              <a:solidFill>
                <a:schemeClr val="tx1"/>
              </a:solidFill>
              <a:latin typeface="HG丸ｺﾞｼｯｸM-PRO" pitchFamily="50" charset="-128"/>
            </a:endParaRPr>
          </a:p>
          <a:p>
            <a:pPr algn="l">
              <a:spcBef>
                <a:spcPct val="50000"/>
              </a:spcBef>
            </a:pPr>
            <a:r>
              <a:rPr lang="ja-JP" altLang="en-US" dirty="0" smtClean="0">
                <a:solidFill>
                  <a:schemeClr val="tx1"/>
                </a:solidFill>
                <a:latin typeface="HG丸ｺﾞｼｯｸM-PRO" pitchFamily="50" charset="-128"/>
              </a:rPr>
              <a:t>新　活動実績　</a:t>
            </a:r>
            <a:r>
              <a:rPr lang="ja-JP" altLang="en-US" dirty="0" smtClean="0">
                <a:solidFill>
                  <a:srgbClr val="FF0000"/>
                </a:solidFill>
                <a:latin typeface="HG丸ｺﾞｼｯｸM-PRO" pitchFamily="50" charset="-128"/>
              </a:rPr>
              <a:t>７千円</a:t>
            </a:r>
            <a:r>
              <a:rPr lang="en-US" altLang="ja-JP" dirty="0" smtClean="0">
                <a:solidFill>
                  <a:schemeClr val="tx1"/>
                </a:solidFill>
                <a:latin typeface="HG丸ｺﾞｼｯｸM-PRO" pitchFamily="50" charset="-128"/>
              </a:rPr>
              <a:t>×</a:t>
            </a:r>
            <a:r>
              <a:rPr lang="ja-JP" altLang="en-US" dirty="0" smtClean="0">
                <a:solidFill>
                  <a:schemeClr val="tx1"/>
                </a:solidFill>
                <a:latin typeface="HG丸ｺﾞｼｯｸM-PRO" pitchFamily="50" charset="-128"/>
              </a:rPr>
              <a:t>１２月</a:t>
            </a:r>
            <a:r>
              <a:rPr lang="ja-JP" altLang="en-US" dirty="0">
                <a:solidFill>
                  <a:schemeClr val="tx1"/>
                </a:solidFill>
                <a:latin typeface="HG丸ｺﾞｼｯｸM-PRO" pitchFamily="50" charset="-128"/>
              </a:rPr>
              <a:t>　</a:t>
            </a:r>
            <a:r>
              <a:rPr lang="ja-JP" altLang="en-US" dirty="0" smtClean="0">
                <a:solidFill>
                  <a:schemeClr val="tx1"/>
                </a:solidFill>
                <a:latin typeface="HG丸ｺﾞｼｯｸM-PRO" pitchFamily="50" charset="-128"/>
              </a:rPr>
              <a:t>＝　</a:t>
            </a:r>
            <a:r>
              <a:rPr lang="ja-JP" altLang="en-US" dirty="0" smtClean="0">
                <a:solidFill>
                  <a:srgbClr val="FF0000"/>
                </a:solidFill>
                <a:latin typeface="HG丸ｺﾞｼｯｸM-PRO" pitchFamily="50" charset="-128"/>
              </a:rPr>
              <a:t>８４</a:t>
            </a:r>
            <a:r>
              <a:rPr lang="en-US" altLang="ja-JP" dirty="0" smtClean="0">
                <a:solidFill>
                  <a:srgbClr val="FF0000"/>
                </a:solidFill>
                <a:latin typeface="HG丸ｺﾞｼｯｸM-PRO" pitchFamily="50" charset="-128"/>
              </a:rPr>
              <a:t>,</a:t>
            </a:r>
            <a:r>
              <a:rPr lang="ja-JP" altLang="en-US" dirty="0" smtClean="0">
                <a:solidFill>
                  <a:srgbClr val="FF0000"/>
                </a:solidFill>
                <a:latin typeface="HG丸ｺﾞｼｯｸM-PRO" pitchFamily="50" charset="-128"/>
              </a:rPr>
              <a:t>０００円</a:t>
            </a:r>
            <a:endParaRPr lang="en-US" altLang="ja-JP" dirty="0">
              <a:solidFill>
                <a:srgbClr val="FF0000"/>
              </a:solidFill>
              <a:latin typeface="HG丸ｺﾞｼｯｸM-PRO" pitchFamily="50" charset="-128"/>
            </a:endParaRPr>
          </a:p>
          <a:p>
            <a:pPr algn="l">
              <a:spcBef>
                <a:spcPct val="50000"/>
              </a:spcBef>
            </a:pPr>
            <a:r>
              <a:rPr lang="ja-JP" altLang="en-US" dirty="0">
                <a:solidFill>
                  <a:schemeClr val="tx1"/>
                </a:solidFill>
                <a:latin typeface="HG丸ｺﾞｼｯｸM-PRO" pitchFamily="50" charset="-128"/>
              </a:rPr>
              <a:t>　　</a:t>
            </a:r>
            <a:r>
              <a:rPr lang="ja-JP" altLang="en-US" dirty="0" smtClean="0">
                <a:solidFill>
                  <a:schemeClr val="tx1"/>
                </a:solidFill>
                <a:latin typeface="HG丸ｺﾞｼｯｸM-PRO" pitchFamily="50" charset="-128"/>
              </a:rPr>
              <a:t>成果実績（農地集積分）</a:t>
            </a:r>
            <a:endParaRPr lang="en-US" altLang="ja-JP" dirty="0" smtClean="0">
              <a:solidFill>
                <a:schemeClr val="tx1"/>
              </a:solidFill>
              <a:latin typeface="HG丸ｺﾞｼｯｸM-PRO" pitchFamily="50" charset="-128"/>
            </a:endParaRPr>
          </a:p>
          <a:p>
            <a:pPr algn="l">
              <a:spcBef>
                <a:spcPct val="50000"/>
              </a:spcBef>
            </a:pPr>
            <a:r>
              <a:rPr lang="ja-JP" altLang="en-US" dirty="0">
                <a:solidFill>
                  <a:schemeClr val="tx1"/>
                </a:solidFill>
                <a:latin typeface="HG丸ｺﾞｼｯｸM-PRO" pitchFamily="50" charset="-128"/>
              </a:rPr>
              <a:t>　</a:t>
            </a:r>
            <a:r>
              <a:rPr lang="ja-JP" altLang="en-US" dirty="0" smtClean="0">
                <a:solidFill>
                  <a:schemeClr val="tx1"/>
                </a:solidFill>
                <a:latin typeface="HG丸ｺﾞｼｯｸM-PRO" pitchFamily="50" charset="-128"/>
              </a:rPr>
              <a:t>　</a:t>
            </a:r>
            <a:r>
              <a:rPr lang="en-US" altLang="ja-JP" dirty="0" smtClean="0">
                <a:solidFill>
                  <a:schemeClr val="tx1"/>
                </a:solidFill>
                <a:latin typeface="HG丸ｺﾞｼｯｸM-PRO" pitchFamily="50" charset="-128"/>
              </a:rPr>
              <a:t>1</a:t>
            </a:r>
            <a:r>
              <a:rPr lang="ja-JP" altLang="en-US" dirty="0" smtClean="0">
                <a:solidFill>
                  <a:schemeClr val="tx1"/>
                </a:solidFill>
                <a:latin typeface="HG丸ｺﾞｼｯｸM-PRO" pitchFamily="50" charset="-128"/>
              </a:rPr>
              <a:t>８人</a:t>
            </a:r>
            <a:r>
              <a:rPr lang="en-US" altLang="ja-JP" dirty="0">
                <a:solidFill>
                  <a:schemeClr val="tx1"/>
                </a:solidFill>
                <a:latin typeface="HG丸ｺﾞｼｯｸM-PRO" pitchFamily="50" charset="-128"/>
              </a:rPr>
              <a:t>×14,000</a:t>
            </a:r>
            <a:r>
              <a:rPr lang="ja-JP" altLang="en-US" dirty="0">
                <a:solidFill>
                  <a:schemeClr val="tx1"/>
                </a:solidFill>
                <a:latin typeface="HG丸ｺﾞｼｯｸM-PRO" pitchFamily="50" charset="-128"/>
              </a:rPr>
              <a:t>円</a:t>
            </a:r>
            <a:r>
              <a:rPr lang="en-US" altLang="ja-JP" dirty="0">
                <a:solidFill>
                  <a:schemeClr val="tx1"/>
                </a:solidFill>
                <a:latin typeface="HG丸ｺﾞｼｯｸM-PRO" pitchFamily="50" charset="-128"/>
              </a:rPr>
              <a:t>×12</a:t>
            </a:r>
            <a:r>
              <a:rPr lang="ja-JP" altLang="en-US" dirty="0">
                <a:solidFill>
                  <a:schemeClr val="tx1"/>
                </a:solidFill>
                <a:latin typeface="HG丸ｺﾞｼｯｸM-PRO" pitchFamily="50" charset="-128"/>
              </a:rPr>
              <a:t>月</a:t>
            </a:r>
            <a:r>
              <a:rPr lang="en-US" altLang="ja-JP" dirty="0">
                <a:solidFill>
                  <a:schemeClr val="tx1"/>
                </a:solidFill>
                <a:latin typeface="HG丸ｺﾞｼｯｸM-PRO" pitchFamily="50" charset="-128"/>
              </a:rPr>
              <a:t>×</a:t>
            </a:r>
            <a:r>
              <a:rPr lang="en-US" altLang="ja-JP" dirty="0" smtClean="0">
                <a:solidFill>
                  <a:srgbClr val="FF0000"/>
                </a:solidFill>
                <a:latin typeface="HG丸ｺﾞｼｯｸM-PRO" pitchFamily="50" charset="-128"/>
              </a:rPr>
              <a:t>1.</a:t>
            </a:r>
            <a:r>
              <a:rPr lang="ja-JP" altLang="en-US" dirty="0" smtClean="0">
                <a:solidFill>
                  <a:srgbClr val="FF0000"/>
                </a:solidFill>
                <a:latin typeface="HG丸ｺﾞｼｯｸM-PRO" pitchFamily="50" charset="-128"/>
              </a:rPr>
              <a:t>５５</a:t>
            </a:r>
            <a:r>
              <a:rPr lang="ja-JP" altLang="en-US" dirty="0" smtClean="0">
                <a:solidFill>
                  <a:schemeClr val="tx1"/>
                </a:solidFill>
                <a:latin typeface="HG丸ｺﾞｼｯｸM-PRO" pitchFamily="50" charset="-128"/>
              </a:rPr>
              <a:t>＝</a:t>
            </a:r>
            <a:r>
              <a:rPr lang="ja-JP" altLang="en-US" dirty="0" smtClean="0">
                <a:solidFill>
                  <a:srgbClr val="FF0000"/>
                </a:solidFill>
                <a:latin typeface="HG丸ｺﾞｼｯｸM-PRO" pitchFamily="50" charset="-128"/>
              </a:rPr>
              <a:t>４</a:t>
            </a:r>
            <a:r>
              <a:rPr lang="en-US" altLang="ja-JP" dirty="0" smtClean="0">
                <a:solidFill>
                  <a:srgbClr val="FF0000"/>
                </a:solidFill>
                <a:latin typeface="HG丸ｺﾞｼｯｸM-PRO" pitchFamily="50" charset="-128"/>
              </a:rPr>
              <a:t>,</a:t>
            </a:r>
            <a:r>
              <a:rPr lang="ja-JP" altLang="en-US" dirty="0" smtClean="0">
                <a:solidFill>
                  <a:srgbClr val="FF0000"/>
                </a:solidFill>
                <a:latin typeface="HG丸ｺﾞｼｯｸM-PRO" pitchFamily="50" charset="-128"/>
              </a:rPr>
              <a:t>６８７</a:t>
            </a:r>
            <a:r>
              <a:rPr lang="en-US" altLang="ja-JP" dirty="0" smtClean="0">
                <a:solidFill>
                  <a:srgbClr val="FF0000"/>
                </a:solidFill>
                <a:latin typeface="HG丸ｺﾞｼｯｸM-PRO" pitchFamily="50" charset="-128"/>
              </a:rPr>
              <a:t>,</a:t>
            </a:r>
            <a:r>
              <a:rPr lang="ja-JP" altLang="en-US" dirty="0" smtClean="0">
                <a:solidFill>
                  <a:srgbClr val="FF0000"/>
                </a:solidFill>
                <a:latin typeface="HG丸ｺﾞｼｯｸM-PRO" pitchFamily="50" charset="-128"/>
              </a:rPr>
              <a:t>２００</a:t>
            </a:r>
            <a:r>
              <a:rPr lang="ja-JP" altLang="en-US" dirty="0" smtClean="0">
                <a:solidFill>
                  <a:schemeClr val="tx1"/>
                </a:solidFill>
                <a:latin typeface="HG丸ｺﾞｼｯｸM-PRO" pitchFamily="50" charset="-128"/>
              </a:rPr>
              <a:t>円</a:t>
            </a:r>
            <a:r>
              <a:rPr lang="ja-JP" altLang="en-US" dirty="0">
                <a:solidFill>
                  <a:schemeClr val="tx1"/>
                </a:solidFill>
                <a:latin typeface="HG丸ｺﾞｼｯｸM-PRO" pitchFamily="50" charset="-128"/>
              </a:rPr>
              <a:t>（１人</a:t>
            </a:r>
            <a:r>
              <a:rPr lang="ja-JP" altLang="en-US" dirty="0" smtClean="0">
                <a:solidFill>
                  <a:schemeClr val="tx1"/>
                </a:solidFill>
                <a:latin typeface="HG丸ｺﾞｼｯｸM-PRO" pitchFamily="50" charset="-128"/>
              </a:rPr>
              <a:t>平均</a:t>
            </a:r>
            <a:r>
              <a:rPr lang="en-US" altLang="ja-JP" dirty="0" smtClean="0">
                <a:solidFill>
                  <a:srgbClr val="FF0000"/>
                </a:solidFill>
                <a:latin typeface="HG丸ｺﾞｼｯｸM-PRO" pitchFamily="50" charset="-128"/>
              </a:rPr>
              <a:t>260,400</a:t>
            </a:r>
            <a:r>
              <a:rPr lang="ja-JP" altLang="en-US" dirty="0" smtClean="0">
                <a:solidFill>
                  <a:schemeClr val="tx1"/>
                </a:solidFill>
                <a:latin typeface="HG丸ｺﾞｼｯｸM-PRO" pitchFamily="50" charset="-128"/>
              </a:rPr>
              <a:t>円</a:t>
            </a:r>
            <a:r>
              <a:rPr lang="ja-JP" altLang="en-US" dirty="0">
                <a:solidFill>
                  <a:schemeClr val="tx1"/>
                </a:solidFill>
                <a:latin typeface="HG丸ｺﾞｼｯｸM-PRO" pitchFamily="50" charset="-128"/>
              </a:rPr>
              <a:t>）</a:t>
            </a:r>
            <a:endParaRPr lang="en-US" altLang="ja-JP" dirty="0">
              <a:solidFill>
                <a:schemeClr val="tx1"/>
              </a:solidFill>
              <a:latin typeface="HG丸ｺﾞｼｯｸM-PRO" pitchFamily="50" charset="-128"/>
            </a:endParaRPr>
          </a:p>
          <a:p>
            <a:pPr algn="l">
              <a:spcBef>
                <a:spcPct val="50000"/>
              </a:spcBef>
            </a:pPr>
            <a:r>
              <a:rPr lang="ja-JP" altLang="en-US" dirty="0">
                <a:solidFill>
                  <a:schemeClr val="tx1"/>
                </a:solidFill>
                <a:latin typeface="HG丸ｺﾞｼｯｸM-PRO" pitchFamily="50" charset="-128"/>
              </a:rPr>
              <a:t>　　</a:t>
            </a:r>
            <a:r>
              <a:rPr lang="ja-JP" altLang="en-US" dirty="0" smtClean="0">
                <a:solidFill>
                  <a:schemeClr val="tx1"/>
                </a:solidFill>
                <a:latin typeface="HG丸ｺﾞｼｯｸM-PRO" pitchFamily="50" charset="-128"/>
              </a:rPr>
              <a:t>成果実績（遊休農地解消分）</a:t>
            </a:r>
            <a:endParaRPr lang="en-US" altLang="ja-JP" dirty="0" smtClean="0">
              <a:solidFill>
                <a:schemeClr val="tx1"/>
              </a:solidFill>
              <a:latin typeface="HG丸ｺﾞｼｯｸM-PRO" pitchFamily="50" charset="-128"/>
            </a:endParaRPr>
          </a:p>
          <a:p>
            <a:pPr algn="l">
              <a:spcBef>
                <a:spcPct val="50000"/>
              </a:spcBef>
            </a:pPr>
            <a:r>
              <a:rPr lang="ja-JP" altLang="en-US" dirty="0">
                <a:solidFill>
                  <a:schemeClr val="tx1"/>
                </a:solidFill>
                <a:latin typeface="HG丸ｺﾞｼｯｸM-PRO" pitchFamily="50" charset="-128"/>
              </a:rPr>
              <a:t>　</a:t>
            </a:r>
            <a:r>
              <a:rPr lang="ja-JP" altLang="en-US" dirty="0" smtClean="0">
                <a:solidFill>
                  <a:schemeClr val="tx1"/>
                </a:solidFill>
                <a:latin typeface="HG丸ｺﾞｼｯｸM-PRO" pitchFamily="50" charset="-128"/>
              </a:rPr>
              <a:t>　</a:t>
            </a:r>
            <a:r>
              <a:rPr lang="en-US" altLang="ja-JP" dirty="0" smtClean="0">
                <a:solidFill>
                  <a:schemeClr val="tx1"/>
                </a:solidFill>
                <a:latin typeface="HG丸ｺﾞｼｯｸM-PRO" pitchFamily="50" charset="-128"/>
              </a:rPr>
              <a:t>1</a:t>
            </a:r>
            <a:r>
              <a:rPr lang="ja-JP" altLang="en-US" dirty="0" smtClean="0">
                <a:solidFill>
                  <a:schemeClr val="tx1"/>
                </a:solidFill>
                <a:latin typeface="HG丸ｺﾞｼｯｸM-PRO" pitchFamily="50" charset="-128"/>
              </a:rPr>
              <a:t>８人</a:t>
            </a:r>
            <a:r>
              <a:rPr lang="en-US" altLang="ja-JP" dirty="0">
                <a:solidFill>
                  <a:schemeClr val="tx1"/>
                </a:solidFill>
                <a:latin typeface="HG丸ｺﾞｼｯｸM-PRO" pitchFamily="50" charset="-128"/>
              </a:rPr>
              <a:t>×14,000</a:t>
            </a:r>
            <a:r>
              <a:rPr lang="ja-JP" altLang="en-US" dirty="0">
                <a:solidFill>
                  <a:schemeClr val="tx1"/>
                </a:solidFill>
                <a:latin typeface="HG丸ｺﾞｼｯｸM-PRO" pitchFamily="50" charset="-128"/>
              </a:rPr>
              <a:t>円</a:t>
            </a:r>
            <a:r>
              <a:rPr lang="en-US" altLang="ja-JP" dirty="0">
                <a:solidFill>
                  <a:schemeClr val="tx1"/>
                </a:solidFill>
                <a:latin typeface="HG丸ｺﾞｼｯｸM-PRO" pitchFamily="50" charset="-128"/>
              </a:rPr>
              <a:t>×12</a:t>
            </a:r>
            <a:r>
              <a:rPr lang="ja-JP" altLang="en-US" dirty="0">
                <a:solidFill>
                  <a:schemeClr val="tx1"/>
                </a:solidFill>
                <a:latin typeface="HG丸ｺﾞｼｯｸM-PRO" pitchFamily="50" charset="-128"/>
              </a:rPr>
              <a:t>月</a:t>
            </a:r>
            <a:r>
              <a:rPr lang="en-US" altLang="ja-JP" dirty="0">
                <a:solidFill>
                  <a:schemeClr val="tx1"/>
                </a:solidFill>
                <a:latin typeface="HG丸ｺﾞｼｯｸM-PRO" pitchFamily="50" charset="-128"/>
              </a:rPr>
              <a:t>×1.44</a:t>
            </a:r>
            <a:r>
              <a:rPr lang="ja-JP" altLang="en-US" dirty="0" smtClean="0">
                <a:solidFill>
                  <a:schemeClr val="tx1"/>
                </a:solidFill>
                <a:latin typeface="HG丸ｺﾞｼｯｸM-PRO" pitchFamily="50" charset="-128"/>
              </a:rPr>
              <a:t>＝４</a:t>
            </a:r>
            <a:r>
              <a:rPr lang="en-US" altLang="ja-JP" dirty="0" smtClean="0">
                <a:solidFill>
                  <a:schemeClr val="tx1"/>
                </a:solidFill>
                <a:latin typeface="HG丸ｺﾞｼｯｸM-PRO" pitchFamily="50" charset="-128"/>
              </a:rPr>
              <a:t>,</a:t>
            </a:r>
            <a:r>
              <a:rPr lang="ja-JP" altLang="en-US" dirty="0" smtClean="0">
                <a:solidFill>
                  <a:schemeClr val="tx1"/>
                </a:solidFill>
                <a:latin typeface="HG丸ｺﾞｼｯｸM-PRO" pitchFamily="50" charset="-128"/>
              </a:rPr>
              <a:t>３５４</a:t>
            </a:r>
            <a:r>
              <a:rPr lang="en-US" altLang="ja-JP" dirty="0" smtClean="0">
                <a:solidFill>
                  <a:schemeClr val="tx1"/>
                </a:solidFill>
                <a:latin typeface="HG丸ｺﾞｼｯｸM-PRO" pitchFamily="50" charset="-128"/>
              </a:rPr>
              <a:t>,</a:t>
            </a:r>
            <a:r>
              <a:rPr lang="ja-JP" altLang="en-US" dirty="0" smtClean="0">
                <a:solidFill>
                  <a:schemeClr val="tx1"/>
                </a:solidFill>
                <a:latin typeface="HG丸ｺﾞｼｯｸM-PRO" pitchFamily="50" charset="-128"/>
              </a:rPr>
              <a:t>５６０円</a:t>
            </a:r>
            <a:r>
              <a:rPr lang="ja-JP" altLang="en-US" dirty="0">
                <a:solidFill>
                  <a:schemeClr val="tx1"/>
                </a:solidFill>
                <a:latin typeface="HG丸ｺﾞｼｯｸM-PRO" pitchFamily="50" charset="-128"/>
              </a:rPr>
              <a:t>（１人平均</a:t>
            </a:r>
            <a:r>
              <a:rPr lang="en-US" altLang="ja-JP" dirty="0">
                <a:solidFill>
                  <a:schemeClr val="tx1"/>
                </a:solidFill>
                <a:latin typeface="HG丸ｺﾞｼｯｸM-PRO" pitchFamily="50" charset="-128"/>
              </a:rPr>
              <a:t>241,920</a:t>
            </a:r>
            <a:r>
              <a:rPr lang="ja-JP" altLang="en-US" dirty="0">
                <a:solidFill>
                  <a:schemeClr val="tx1"/>
                </a:solidFill>
                <a:latin typeface="HG丸ｺﾞｼｯｸM-PRO" pitchFamily="50" charset="-128"/>
              </a:rPr>
              <a:t>円）</a:t>
            </a:r>
            <a:endParaRPr lang="en-US" altLang="ja-JP" dirty="0">
              <a:solidFill>
                <a:schemeClr val="tx1"/>
              </a:solidFill>
              <a:latin typeface="HG丸ｺﾞｼｯｸM-PRO" pitchFamily="50" charset="-128"/>
            </a:endParaRPr>
          </a:p>
          <a:p>
            <a:pPr algn="l">
              <a:spcBef>
                <a:spcPct val="50000"/>
              </a:spcBef>
            </a:pPr>
            <a:r>
              <a:rPr lang="ja-JP" altLang="en-US" dirty="0">
                <a:solidFill>
                  <a:schemeClr val="tx1"/>
                </a:solidFill>
                <a:latin typeface="HG丸ｺﾞｼｯｸM-PRO" pitchFamily="50" charset="-128"/>
              </a:rPr>
              <a:t>　　</a:t>
            </a:r>
            <a:r>
              <a:rPr lang="ja-JP" altLang="en-US" u="sng" dirty="0">
                <a:solidFill>
                  <a:srgbClr val="FF0000"/>
                </a:solidFill>
                <a:latin typeface="HG丸ｺﾞｼｯｸM-PRO" pitchFamily="50" charset="-128"/>
              </a:rPr>
              <a:t>合計　</a:t>
            </a:r>
            <a:r>
              <a:rPr lang="ja-JP" altLang="en-US" u="sng" dirty="0" smtClean="0">
                <a:solidFill>
                  <a:srgbClr val="FF0000"/>
                </a:solidFill>
                <a:latin typeface="HG丸ｺﾞｼｯｸM-PRO" pitchFamily="50" charset="-128"/>
              </a:rPr>
              <a:t>５８６</a:t>
            </a:r>
            <a:r>
              <a:rPr lang="en-US" altLang="ja-JP" u="sng" dirty="0" smtClean="0">
                <a:solidFill>
                  <a:srgbClr val="FF0000"/>
                </a:solidFill>
                <a:latin typeface="HG丸ｺﾞｼｯｸM-PRO" pitchFamily="50" charset="-128"/>
              </a:rPr>
              <a:t>,</a:t>
            </a:r>
            <a:r>
              <a:rPr lang="ja-JP" altLang="en-US" u="sng" dirty="0" smtClean="0">
                <a:solidFill>
                  <a:srgbClr val="FF0000"/>
                </a:solidFill>
                <a:latin typeface="HG丸ｺﾞｼｯｸM-PRO" pitchFamily="50" charset="-128"/>
              </a:rPr>
              <a:t>３２０円</a:t>
            </a:r>
            <a:endParaRPr lang="en-US" altLang="ja-JP" u="sng" dirty="0" smtClean="0">
              <a:solidFill>
                <a:srgbClr val="FF0000"/>
              </a:solidFill>
              <a:latin typeface="HG丸ｺﾞｼｯｸM-PRO" pitchFamily="50" charset="-128"/>
            </a:endParaRPr>
          </a:p>
          <a:p>
            <a:pPr algn="l">
              <a:spcBef>
                <a:spcPct val="50000"/>
              </a:spcBef>
            </a:pPr>
            <a:r>
              <a:rPr lang="en-US" altLang="ja-JP" dirty="0" smtClean="0">
                <a:solidFill>
                  <a:srgbClr val="FF0000"/>
                </a:solidFill>
                <a:latin typeface="HG丸ｺﾞｼｯｸM-PRO" pitchFamily="50" charset="-128"/>
              </a:rPr>
              <a:t>※</a:t>
            </a:r>
            <a:r>
              <a:rPr lang="ja-JP" altLang="en-US" dirty="0" smtClean="0">
                <a:solidFill>
                  <a:srgbClr val="FF0000"/>
                </a:solidFill>
                <a:latin typeface="HG丸ｺﾞｼｯｸM-PRO" pitchFamily="50" charset="-128"/>
              </a:rPr>
              <a:t>改正により増加する額</a:t>
            </a:r>
            <a:endParaRPr lang="en-US" altLang="ja-JP" dirty="0">
              <a:solidFill>
                <a:srgbClr val="FF0000"/>
              </a:solidFill>
              <a:latin typeface="HG丸ｺﾞｼｯｸM-PRO" pitchFamily="50" charset="-128"/>
            </a:endParaRPr>
          </a:p>
          <a:p>
            <a:pPr algn="l">
              <a:spcBef>
                <a:spcPct val="50000"/>
              </a:spcBef>
            </a:pPr>
            <a:r>
              <a:rPr lang="ja-JP" altLang="en-US" dirty="0">
                <a:solidFill>
                  <a:srgbClr val="FF0000"/>
                </a:solidFill>
                <a:latin typeface="HG丸ｺﾞｼｯｸM-PRO" pitchFamily="50" charset="-128"/>
              </a:rPr>
              <a:t>　</a:t>
            </a:r>
            <a:r>
              <a:rPr lang="en-US" altLang="ja-JP" dirty="0" smtClean="0">
                <a:solidFill>
                  <a:srgbClr val="FF0000"/>
                </a:solidFill>
                <a:latin typeface="HG丸ｺﾞｼｯｸM-PRO" pitchFamily="50" charset="-128"/>
              </a:rPr>
              <a:t>586,320</a:t>
            </a:r>
            <a:r>
              <a:rPr lang="ja-JP" altLang="en-US" dirty="0" smtClean="0">
                <a:solidFill>
                  <a:srgbClr val="FF0000"/>
                </a:solidFill>
                <a:latin typeface="HG丸ｺﾞｼｯｸM-PRO" pitchFamily="50" charset="-128"/>
              </a:rPr>
              <a:t>円　</a:t>
            </a:r>
            <a:r>
              <a:rPr lang="ja-JP" altLang="en-US" dirty="0" smtClean="0">
                <a:solidFill>
                  <a:schemeClr val="tx1"/>
                </a:solidFill>
                <a:latin typeface="HG丸ｺﾞｼｯｸM-PRO" pitchFamily="50" charset="-128"/>
              </a:rPr>
              <a:t>－　</a:t>
            </a:r>
            <a:r>
              <a:rPr lang="en-US" altLang="ja-JP" dirty="0" smtClean="0">
                <a:solidFill>
                  <a:schemeClr val="tx1"/>
                </a:solidFill>
                <a:latin typeface="HG丸ｺﾞｼｯｸM-PRO" pitchFamily="50" charset="-128"/>
              </a:rPr>
              <a:t>555,840</a:t>
            </a:r>
            <a:r>
              <a:rPr lang="ja-JP" altLang="en-US" dirty="0" smtClean="0">
                <a:solidFill>
                  <a:schemeClr val="tx1"/>
                </a:solidFill>
                <a:latin typeface="HG丸ｺﾞｼｯｸM-PRO" pitchFamily="50" charset="-128"/>
              </a:rPr>
              <a:t>円　＝</a:t>
            </a:r>
            <a:r>
              <a:rPr lang="ja-JP" altLang="en-US" dirty="0" smtClean="0">
                <a:solidFill>
                  <a:srgbClr val="FF0000"/>
                </a:solidFill>
                <a:latin typeface="HG丸ｺﾞｼｯｸM-PRO" pitchFamily="50" charset="-128"/>
              </a:rPr>
              <a:t>　</a:t>
            </a:r>
            <a:r>
              <a:rPr lang="en-US" altLang="ja-JP" u="sng" dirty="0" smtClean="0">
                <a:solidFill>
                  <a:srgbClr val="FF0000"/>
                </a:solidFill>
                <a:latin typeface="HG丸ｺﾞｼｯｸM-PRO" pitchFamily="50" charset="-128"/>
              </a:rPr>
              <a:t>30,480</a:t>
            </a:r>
            <a:r>
              <a:rPr lang="ja-JP" altLang="en-US" u="sng" dirty="0" smtClean="0">
                <a:solidFill>
                  <a:srgbClr val="FF0000"/>
                </a:solidFill>
                <a:latin typeface="HG丸ｺﾞｼｯｸM-PRO" pitchFamily="50" charset="-128"/>
              </a:rPr>
              <a:t>円</a:t>
            </a:r>
            <a:endParaRPr lang="en-US" altLang="ja-JP" u="sng" dirty="0" smtClean="0">
              <a:solidFill>
                <a:srgbClr val="FF0000"/>
              </a:solidFill>
              <a:latin typeface="HG丸ｺﾞｼｯｸM-PRO" pitchFamily="50" charset="-128"/>
            </a:endParaRPr>
          </a:p>
        </p:txBody>
      </p:sp>
      <p:sp>
        <p:nvSpPr>
          <p:cNvPr id="5" name="正方形/長方形 4"/>
          <p:cNvSpPr/>
          <p:nvPr/>
        </p:nvSpPr>
        <p:spPr>
          <a:xfrm>
            <a:off x="756678" y="1340768"/>
            <a:ext cx="7692624" cy="1354217"/>
          </a:xfrm>
          <a:prstGeom prst="rect">
            <a:avLst/>
          </a:prstGeom>
        </p:spPr>
        <p:txBody>
          <a:bodyPr wrap="square">
            <a:spAutoFit/>
          </a:bodyPr>
          <a:lstStyle/>
          <a:p>
            <a:pPr algn="l">
              <a:spcBef>
                <a:spcPct val="50000"/>
              </a:spcBef>
            </a:pPr>
            <a:r>
              <a:rPr lang="en-US" altLang="ja-JP" sz="1600" b="1" dirty="0" smtClean="0">
                <a:solidFill>
                  <a:schemeClr val="tx1"/>
                </a:solidFill>
                <a:latin typeface="HG丸ｺﾞｼｯｸM-PRO" pitchFamily="50" charset="-128"/>
              </a:rPr>
              <a:t>【</a:t>
            </a:r>
            <a:r>
              <a:rPr lang="ja-JP" altLang="en-US" sz="1600" b="1" dirty="0" smtClean="0">
                <a:solidFill>
                  <a:schemeClr val="tx1"/>
                </a:solidFill>
                <a:latin typeface="HG丸ｺﾞｼｯｸM-PRO" pitchFamily="50" charset="-128"/>
              </a:rPr>
              <a:t>一委員の算定例</a:t>
            </a:r>
            <a:r>
              <a:rPr lang="en-US" altLang="ja-JP" sz="1600" b="1" dirty="0" smtClean="0">
                <a:solidFill>
                  <a:schemeClr val="tx1"/>
                </a:solidFill>
                <a:latin typeface="HG丸ｺﾞｼｯｸM-PRO" pitchFamily="50" charset="-128"/>
              </a:rPr>
              <a:t>】</a:t>
            </a:r>
          </a:p>
          <a:p>
            <a:pPr algn="l">
              <a:spcBef>
                <a:spcPct val="50000"/>
              </a:spcBef>
            </a:pPr>
            <a:r>
              <a:rPr lang="ja-JP" altLang="en-US" sz="1600" b="1" dirty="0">
                <a:solidFill>
                  <a:schemeClr val="tx1"/>
                </a:solidFill>
                <a:latin typeface="HG丸ｺﾞｼｯｸM-PRO" pitchFamily="50" charset="-128"/>
              </a:rPr>
              <a:t>・</a:t>
            </a:r>
            <a:r>
              <a:rPr lang="ja-JP" altLang="en-US" sz="1600" b="1" dirty="0" smtClean="0">
                <a:solidFill>
                  <a:schemeClr val="tx1"/>
                </a:solidFill>
                <a:latin typeface="HG丸ｺﾞｼｯｸM-PRO" pitchFamily="50" charset="-128"/>
              </a:rPr>
              <a:t> </a:t>
            </a:r>
            <a:r>
              <a:rPr lang="ja-JP" altLang="en-US" sz="1600" b="1" dirty="0" smtClean="0">
                <a:solidFill>
                  <a:srgbClr val="FF0000"/>
                </a:solidFill>
                <a:latin typeface="HG丸ｺﾞｼｯｸM-PRO" pitchFamily="50" charset="-128"/>
              </a:rPr>
              <a:t>最高交付上限額</a:t>
            </a:r>
            <a:r>
              <a:rPr lang="ja-JP" altLang="en-US" sz="1600" b="1" dirty="0" smtClean="0">
                <a:solidFill>
                  <a:schemeClr val="tx1"/>
                </a:solidFill>
                <a:latin typeface="HG丸ｺﾞｼｯｸM-PRO" pitchFamily="50" charset="-128"/>
              </a:rPr>
              <a:t>となった場合（活動実績毎月分及び成果実績の最高点）</a:t>
            </a:r>
            <a:endParaRPr lang="en-US" altLang="ja-JP" sz="1600" b="1" dirty="0">
              <a:solidFill>
                <a:schemeClr val="tx1"/>
              </a:solidFill>
              <a:latin typeface="HG丸ｺﾞｼｯｸM-PRO" pitchFamily="50" charset="-128"/>
            </a:endParaRPr>
          </a:p>
          <a:p>
            <a:pPr algn="l">
              <a:spcBef>
                <a:spcPct val="50000"/>
              </a:spcBef>
            </a:pPr>
            <a:r>
              <a:rPr lang="ja-JP" altLang="en-US" dirty="0">
                <a:solidFill>
                  <a:schemeClr val="tx1"/>
                </a:solidFill>
                <a:latin typeface="HG丸ｺﾞｼｯｸM-PRO" pitchFamily="50" charset="-128"/>
              </a:rPr>
              <a:t>旧　活動実績　６千円</a:t>
            </a:r>
            <a:r>
              <a:rPr lang="en-US" altLang="ja-JP" dirty="0">
                <a:solidFill>
                  <a:schemeClr val="tx1"/>
                </a:solidFill>
                <a:latin typeface="HG丸ｺﾞｼｯｸM-PRO" pitchFamily="50" charset="-128"/>
              </a:rPr>
              <a:t>×</a:t>
            </a:r>
            <a:r>
              <a:rPr lang="ja-JP" altLang="en-US" dirty="0">
                <a:solidFill>
                  <a:schemeClr val="tx1"/>
                </a:solidFill>
                <a:latin typeface="HG丸ｺﾞｼｯｸM-PRO" pitchFamily="50" charset="-128"/>
              </a:rPr>
              <a:t>１２月　＝　７２</a:t>
            </a:r>
            <a:r>
              <a:rPr lang="en-US" altLang="ja-JP" dirty="0">
                <a:solidFill>
                  <a:schemeClr val="tx1"/>
                </a:solidFill>
                <a:latin typeface="HG丸ｺﾞｼｯｸM-PRO" pitchFamily="50" charset="-128"/>
              </a:rPr>
              <a:t>,</a:t>
            </a:r>
            <a:r>
              <a:rPr lang="ja-JP" altLang="en-US" dirty="0">
                <a:solidFill>
                  <a:schemeClr val="tx1"/>
                </a:solidFill>
                <a:latin typeface="HG丸ｺﾞｼｯｸM-PRO" pitchFamily="50" charset="-128"/>
              </a:rPr>
              <a:t>０００円</a:t>
            </a:r>
            <a:endParaRPr lang="en-US" altLang="ja-JP" dirty="0">
              <a:solidFill>
                <a:schemeClr val="tx1"/>
              </a:solidFill>
              <a:latin typeface="HG丸ｺﾞｼｯｸM-PRO" pitchFamily="50" charset="-128"/>
            </a:endParaRPr>
          </a:p>
          <a:p>
            <a:pPr algn="l">
              <a:spcBef>
                <a:spcPct val="50000"/>
              </a:spcBef>
            </a:pPr>
            <a:endParaRPr lang="en-US" altLang="ja-JP" dirty="0">
              <a:solidFill>
                <a:schemeClr val="tx1"/>
              </a:solidFill>
              <a:latin typeface="HG丸ｺﾞｼｯｸM-PRO" pitchFamily="50" charset="-128"/>
            </a:endParaRPr>
          </a:p>
        </p:txBody>
      </p:sp>
      <p:sp>
        <p:nvSpPr>
          <p:cNvPr id="6" name="Text Box 5"/>
          <p:cNvSpPr txBox="1">
            <a:spLocks noChangeArrowheads="1"/>
          </p:cNvSpPr>
          <p:nvPr/>
        </p:nvSpPr>
        <p:spPr bwMode="auto">
          <a:xfrm>
            <a:off x="1013681" y="570451"/>
            <a:ext cx="7518016" cy="630942"/>
          </a:xfrm>
          <a:prstGeom prst="rect">
            <a:avLst/>
          </a:prstGeom>
          <a:noFill/>
          <a:ln w="9525">
            <a:noFill/>
            <a:miter lim="800000"/>
            <a:headEnd/>
            <a:tailEnd/>
          </a:ln>
          <a:effectLst/>
        </p:spPr>
        <p:txBody>
          <a:bodyPr wrap="square">
            <a:spAutoFit/>
          </a:bodyPr>
          <a:lstStyle/>
          <a:p>
            <a:pPr algn="l">
              <a:spcBef>
                <a:spcPct val="50000"/>
              </a:spcBef>
            </a:pPr>
            <a:r>
              <a:rPr lang="ja-JP" altLang="en-US" dirty="0" smtClean="0">
                <a:solidFill>
                  <a:srgbClr val="FF0000"/>
                </a:solidFill>
                <a:latin typeface="HG丸ｺﾞｼｯｸM-PRO" pitchFamily="50" charset="-128"/>
              </a:rPr>
              <a:t>された</a:t>
            </a:r>
            <a:r>
              <a:rPr lang="ja-JP" altLang="en-US" dirty="0">
                <a:solidFill>
                  <a:srgbClr val="FF0000"/>
                </a:solidFill>
                <a:latin typeface="HG丸ｺﾞｼｯｸM-PRO" pitchFamily="50" charset="-128"/>
              </a:rPr>
              <a:t>農地の面積が３０％以上である農業委員会。ただし，人・農地プランが実質化</a:t>
            </a:r>
            <a:endParaRPr lang="en-US" altLang="ja-JP" dirty="0">
              <a:solidFill>
                <a:srgbClr val="FF0000"/>
              </a:solidFill>
              <a:latin typeface="HG丸ｺﾞｼｯｸM-PRO" pitchFamily="50" charset="-128"/>
            </a:endParaRPr>
          </a:p>
          <a:p>
            <a:pPr algn="l">
              <a:spcBef>
                <a:spcPct val="50000"/>
              </a:spcBef>
            </a:pPr>
            <a:r>
              <a:rPr lang="ja-JP" altLang="en-US" dirty="0" smtClean="0">
                <a:solidFill>
                  <a:srgbClr val="FF0000"/>
                </a:solidFill>
                <a:latin typeface="HG丸ｺﾞｼｯｸM-PRO" pitchFamily="50" charset="-128"/>
              </a:rPr>
              <a:t>された対象地域の農地に限る。）</a:t>
            </a:r>
            <a:endParaRPr lang="en-US" altLang="ja-JP" dirty="0" smtClean="0">
              <a:solidFill>
                <a:srgbClr val="FF0000"/>
              </a:solidFill>
              <a:latin typeface="HG丸ｺﾞｼｯｸM-PRO" pitchFamily="50" charset="-128"/>
            </a:endParaRPr>
          </a:p>
        </p:txBody>
      </p:sp>
    </p:spTree>
    <p:extLst>
      <p:ext uri="{BB962C8B-B14F-4D97-AF65-F5344CB8AC3E}">
        <p14:creationId xmlns:p14="http://schemas.microsoft.com/office/powerpoint/2010/main" val="4198015358"/>
      </p:ext>
    </p:extLst>
  </p:cSld>
  <p:clrMapOvr>
    <a:masterClrMapping/>
  </p:clrMapOvr>
  <p:transition>
    <p:zo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1"/>
          </p:nvPr>
        </p:nvSpPr>
        <p:spPr/>
        <p:txBody>
          <a:bodyPr/>
          <a:lstStyle/>
          <a:p>
            <a:fld id="{9E37A256-C8A6-48B8-B614-C5285A27385E}" type="slidenum">
              <a:rPr lang="en-US" altLang="ja-JP" smtClean="0"/>
              <a:pPr/>
              <a:t>6</a:t>
            </a:fld>
            <a:endParaRPr lang="en-US" altLang="ja-JP"/>
          </a:p>
        </p:txBody>
      </p:sp>
      <p:sp>
        <p:nvSpPr>
          <p:cNvPr id="7" name="Text Box 12"/>
          <p:cNvSpPr txBox="1">
            <a:spLocks noChangeArrowheads="1"/>
          </p:cNvSpPr>
          <p:nvPr/>
        </p:nvSpPr>
        <p:spPr bwMode="auto">
          <a:xfrm>
            <a:off x="683568" y="2741055"/>
            <a:ext cx="7196161" cy="400110"/>
          </a:xfrm>
          <a:prstGeom prst="rect">
            <a:avLst/>
          </a:prstGeom>
          <a:noFill/>
          <a:ln w="9525">
            <a:noFill/>
            <a:miter lim="800000"/>
            <a:headEnd/>
            <a:tailEnd/>
          </a:ln>
          <a:effectLst/>
        </p:spPr>
        <p:txBody>
          <a:bodyPr wrap="square">
            <a:spAutoFit/>
          </a:bodyPr>
          <a:lstStyle/>
          <a:p>
            <a:pPr algn="l">
              <a:spcBef>
                <a:spcPct val="50000"/>
              </a:spcBef>
            </a:pPr>
            <a:r>
              <a:rPr lang="ja-JP" altLang="en-US" sz="2000" b="1" dirty="0">
                <a:solidFill>
                  <a:srgbClr val="FF0000"/>
                </a:solidFill>
                <a:effectLst>
                  <a:outerShdw blurRad="38100" dist="38100" dir="2700000" algn="tl">
                    <a:srgbClr val="C0C0C0"/>
                  </a:outerShdw>
                </a:effectLst>
              </a:rPr>
              <a:t> </a:t>
            </a:r>
            <a:r>
              <a:rPr lang="ja-JP" altLang="en-US" sz="2000" b="1" dirty="0" smtClean="0">
                <a:solidFill>
                  <a:srgbClr val="FF0000"/>
                </a:solidFill>
                <a:effectLst>
                  <a:outerShdw blurRad="38100" dist="38100" dir="2700000" algn="tl">
                    <a:srgbClr val="C0C0C0"/>
                  </a:outerShdw>
                </a:effectLst>
              </a:rPr>
              <a:t> 各委員に対する上乗せ報酬支給の考え方について</a:t>
            </a:r>
            <a:endParaRPr lang="en-US" altLang="ja-JP" sz="2000" b="1" dirty="0" smtClean="0">
              <a:solidFill>
                <a:srgbClr val="FF0000"/>
              </a:solidFill>
              <a:effectLst>
                <a:outerShdw blurRad="38100" dist="38100" dir="2700000" algn="tl">
                  <a:srgbClr val="C0C0C0"/>
                </a:outerShdw>
              </a:effectLst>
            </a:endParaRPr>
          </a:p>
        </p:txBody>
      </p:sp>
      <p:sp>
        <p:nvSpPr>
          <p:cNvPr id="8" name="正方形/長方形 7"/>
          <p:cNvSpPr/>
          <p:nvPr/>
        </p:nvSpPr>
        <p:spPr>
          <a:xfrm>
            <a:off x="813460" y="3199574"/>
            <a:ext cx="7313790" cy="1708160"/>
          </a:xfrm>
          <a:prstGeom prst="rect">
            <a:avLst/>
          </a:prstGeom>
        </p:spPr>
        <p:txBody>
          <a:bodyPr wrap="square">
            <a:spAutoFit/>
          </a:bodyPr>
          <a:lstStyle/>
          <a:p>
            <a:pPr algn="l">
              <a:spcBef>
                <a:spcPct val="50000"/>
              </a:spcBef>
            </a:pPr>
            <a:r>
              <a:rPr lang="ja-JP" altLang="en-US" dirty="0" smtClean="0">
                <a:solidFill>
                  <a:srgbClr val="000000"/>
                </a:solidFill>
                <a:latin typeface="HG丸ｺﾞｼｯｸM-PRO" pitchFamily="50" charset="-128"/>
              </a:rPr>
              <a:t>本市農業委員会の農地利用最適化の活動は，農業委員と推進委員における農地利用最適化推進会議においてその活動内容を協議し，年間計画により活動を実施しており，各月の活動内容に大きな差はないと考える。したがって，本市農業委員会においては</a:t>
            </a:r>
            <a:r>
              <a:rPr lang="ja-JP" altLang="en-US" dirty="0">
                <a:solidFill>
                  <a:srgbClr val="000000"/>
                </a:solidFill>
                <a:latin typeface="HG丸ｺﾞｼｯｸM-PRO" pitchFamily="50" charset="-128"/>
              </a:rPr>
              <a:t>，国から交付</a:t>
            </a:r>
            <a:r>
              <a:rPr lang="ja-JP" altLang="en-US" dirty="0" smtClean="0">
                <a:solidFill>
                  <a:srgbClr val="000000"/>
                </a:solidFill>
                <a:latin typeface="HG丸ｺﾞｼｯｸM-PRO" pitchFamily="50" charset="-128"/>
              </a:rPr>
              <a:t>された全体の額</a:t>
            </a:r>
            <a:r>
              <a:rPr lang="ja-JP" altLang="en-US" dirty="0">
                <a:solidFill>
                  <a:srgbClr val="000000"/>
                </a:solidFill>
                <a:latin typeface="HG丸ｺﾞｼｯｸM-PRO" pitchFamily="50" charset="-128"/>
              </a:rPr>
              <a:t>を各委員の活動月数の総和で除した額を月額とし，委員毎の活動月数で掛けた額を支給する</a:t>
            </a:r>
            <a:r>
              <a:rPr lang="ja-JP" altLang="en-US" dirty="0" smtClean="0">
                <a:solidFill>
                  <a:srgbClr val="000000"/>
                </a:solidFill>
                <a:latin typeface="HG丸ｺﾞｼｯｸM-PRO" pitchFamily="50" charset="-128"/>
              </a:rPr>
              <a:t>こと</a:t>
            </a:r>
            <a:r>
              <a:rPr lang="ja-JP" altLang="en-US" dirty="0" smtClean="0">
                <a:solidFill>
                  <a:srgbClr val="000000"/>
                </a:solidFill>
                <a:latin typeface="HG丸ｺﾞｼｯｸM-PRO" pitchFamily="50" charset="-128"/>
              </a:rPr>
              <a:t>が</a:t>
            </a:r>
            <a:r>
              <a:rPr lang="ja-JP" altLang="en-US" dirty="0" smtClean="0">
                <a:solidFill>
                  <a:srgbClr val="000000"/>
                </a:solidFill>
                <a:latin typeface="HG丸ｺﾞｼｯｸM-PRO" pitchFamily="50" charset="-128"/>
              </a:rPr>
              <a:t>望ましいと考える。</a:t>
            </a:r>
            <a:endParaRPr lang="en-US" altLang="ja-JP" dirty="0" smtClean="0">
              <a:solidFill>
                <a:srgbClr val="000000"/>
              </a:solidFill>
              <a:latin typeface="HG丸ｺﾞｼｯｸM-PRO" pitchFamily="50" charset="-128"/>
            </a:endParaRPr>
          </a:p>
          <a:p>
            <a:pPr lvl="0" algn="l">
              <a:spcBef>
                <a:spcPct val="50000"/>
              </a:spcBef>
            </a:pPr>
            <a:r>
              <a:rPr lang="ja-JP" altLang="en-US" dirty="0" smtClean="0">
                <a:solidFill>
                  <a:srgbClr val="000000"/>
                </a:solidFill>
                <a:latin typeface="HG丸ｺﾞｼｯｸM-PRO" pitchFamily="50" charset="-128"/>
              </a:rPr>
              <a:t>［</a:t>
            </a:r>
            <a:r>
              <a:rPr lang="en-US" altLang="ja-JP" dirty="0" smtClean="0">
                <a:solidFill>
                  <a:srgbClr val="000000"/>
                </a:solidFill>
                <a:latin typeface="HG丸ｺﾞｼｯｸM-PRO" pitchFamily="50" charset="-128"/>
              </a:rPr>
              <a:t>※</a:t>
            </a:r>
            <a:r>
              <a:rPr lang="ja-JP" altLang="en-US" dirty="0" smtClean="0">
                <a:solidFill>
                  <a:srgbClr val="000000"/>
                </a:solidFill>
                <a:latin typeface="HG丸ｺﾞｼｯｸM-PRO" pitchFamily="50" charset="-128"/>
              </a:rPr>
              <a:t>実際の交付額は国の予算の範囲内で配分されるため，国の基準上限額で交付されるとは限らない。］</a:t>
            </a:r>
            <a:endParaRPr lang="en-US" altLang="ja-JP" dirty="0" smtClean="0">
              <a:solidFill>
                <a:srgbClr val="000000"/>
              </a:solidFill>
              <a:latin typeface="HG丸ｺﾞｼｯｸM-PRO" pitchFamily="50" charset="-128"/>
            </a:endParaRPr>
          </a:p>
        </p:txBody>
      </p:sp>
      <p:sp>
        <p:nvSpPr>
          <p:cNvPr id="11" name="正方形/長方形 10"/>
          <p:cNvSpPr/>
          <p:nvPr/>
        </p:nvSpPr>
        <p:spPr>
          <a:xfrm>
            <a:off x="876993" y="716040"/>
            <a:ext cx="7737955" cy="1954381"/>
          </a:xfrm>
          <a:prstGeom prst="rect">
            <a:avLst/>
          </a:prstGeom>
        </p:spPr>
        <p:txBody>
          <a:bodyPr wrap="square">
            <a:spAutoFit/>
          </a:bodyPr>
          <a:lstStyle/>
          <a:p>
            <a:pPr algn="l">
              <a:spcBef>
                <a:spcPct val="50000"/>
              </a:spcBef>
            </a:pPr>
            <a:r>
              <a:rPr lang="ja-JP" altLang="en-US" sz="1600" b="1" dirty="0" smtClean="0">
                <a:solidFill>
                  <a:schemeClr val="tx1"/>
                </a:solidFill>
                <a:latin typeface="HG丸ｺﾞｼｯｸM-PRO" pitchFamily="50" charset="-128"/>
              </a:rPr>
              <a:t>・本市農業委員会における</a:t>
            </a:r>
            <a:r>
              <a:rPr lang="ja-JP" altLang="en-US" sz="1600" b="1" dirty="0" smtClean="0">
                <a:solidFill>
                  <a:srgbClr val="FF0000"/>
                </a:solidFill>
                <a:latin typeface="HG丸ｺﾞｼｯｸM-PRO" pitchFamily="50" charset="-128"/>
              </a:rPr>
              <a:t>想定額</a:t>
            </a:r>
            <a:r>
              <a:rPr lang="ja-JP" altLang="en-US" sz="1600" b="1" dirty="0" smtClean="0">
                <a:solidFill>
                  <a:schemeClr val="tx1"/>
                </a:solidFill>
                <a:latin typeface="HG丸ｺﾞｼｯｸM-PRO" pitchFamily="50" charset="-128"/>
              </a:rPr>
              <a:t>（活動実績のみ）</a:t>
            </a:r>
            <a:endParaRPr lang="en-US" altLang="ja-JP" sz="1600" b="1" dirty="0" smtClean="0">
              <a:solidFill>
                <a:schemeClr val="tx1"/>
              </a:solidFill>
              <a:latin typeface="HG丸ｺﾞｼｯｸM-PRO" pitchFamily="50" charset="-128"/>
            </a:endParaRPr>
          </a:p>
          <a:p>
            <a:pPr algn="l">
              <a:spcBef>
                <a:spcPct val="50000"/>
              </a:spcBef>
            </a:pPr>
            <a:r>
              <a:rPr lang="ja-JP" altLang="en-US" dirty="0" smtClean="0">
                <a:solidFill>
                  <a:schemeClr val="tx1"/>
                </a:solidFill>
                <a:latin typeface="HG丸ｺﾞｼｯｸM-PRO" pitchFamily="50" charset="-128"/>
              </a:rPr>
              <a:t>旧　６千円</a:t>
            </a:r>
            <a:r>
              <a:rPr lang="en-US" altLang="ja-JP" dirty="0" smtClean="0">
                <a:solidFill>
                  <a:schemeClr val="tx1"/>
                </a:solidFill>
                <a:latin typeface="HG丸ｺﾞｼｯｸM-PRO" pitchFamily="50" charset="-128"/>
              </a:rPr>
              <a:t>×</a:t>
            </a:r>
            <a:r>
              <a:rPr lang="ja-JP" altLang="en-US" dirty="0" smtClean="0">
                <a:solidFill>
                  <a:schemeClr val="tx1"/>
                </a:solidFill>
                <a:latin typeface="HG丸ｺﾞｼｯｸM-PRO" pitchFamily="50" charset="-128"/>
              </a:rPr>
              <a:t>６月　＝　３６</a:t>
            </a:r>
            <a:r>
              <a:rPr lang="en-US" altLang="ja-JP" dirty="0" smtClean="0">
                <a:solidFill>
                  <a:schemeClr val="tx1"/>
                </a:solidFill>
                <a:latin typeface="HG丸ｺﾞｼｯｸM-PRO" pitchFamily="50" charset="-128"/>
              </a:rPr>
              <a:t>,</a:t>
            </a:r>
            <a:r>
              <a:rPr lang="ja-JP" altLang="en-US" dirty="0" smtClean="0">
                <a:solidFill>
                  <a:schemeClr val="tx1"/>
                </a:solidFill>
                <a:latin typeface="HG丸ｺﾞｼｯｸM-PRO" pitchFamily="50" charset="-128"/>
              </a:rPr>
              <a:t>０００円</a:t>
            </a:r>
            <a:endParaRPr lang="en-US" altLang="ja-JP" dirty="0" smtClean="0">
              <a:solidFill>
                <a:schemeClr val="tx1"/>
              </a:solidFill>
              <a:latin typeface="HG丸ｺﾞｼｯｸM-PRO" pitchFamily="50" charset="-128"/>
            </a:endParaRPr>
          </a:p>
          <a:p>
            <a:pPr algn="l">
              <a:spcBef>
                <a:spcPct val="50000"/>
              </a:spcBef>
            </a:pPr>
            <a:r>
              <a:rPr lang="ja-JP" altLang="en-US" dirty="0" smtClean="0">
                <a:solidFill>
                  <a:schemeClr val="tx1"/>
                </a:solidFill>
                <a:latin typeface="HG丸ｺﾞｼｯｸM-PRO" pitchFamily="50" charset="-128"/>
              </a:rPr>
              <a:t>　　</a:t>
            </a:r>
            <a:r>
              <a:rPr lang="en-US" altLang="ja-JP" dirty="0" smtClean="0">
                <a:solidFill>
                  <a:schemeClr val="tx1"/>
                </a:solidFill>
                <a:latin typeface="HG丸ｺﾞｼｯｸM-PRO" pitchFamily="50" charset="-128"/>
              </a:rPr>
              <a:t>※</a:t>
            </a:r>
            <a:r>
              <a:rPr lang="ja-JP" altLang="en-US" dirty="0" smtClean="0">
                <a:solidFill>
                  <a:schemeClr val="tx1"/>
                </a:solidFill>
                <a:latin typeface="HG丸ｺﾞｼｯｸM-PRO" pitchFamily="50" charset="-128"/>
              </a:rPr>
              <a:t>農地利用最適化に係る活動６月分を想定</a:t>
            </a:r>
            <a:endParaRPr lang="en-US" altLang="ja-JP" dirty="0" smtClean="0">
              <a:solidFill>
                <a:schemeClr val="tx1"/>
              </a:solidFill>
              <a:latin typeface="HG丸ｺﾞｼｯｸM-PRO" pitchFamily="50" charset="-128"/>
            </a:endParaRPr>
          </a:p>
          <a:p>
            <a:pPr algn="l">
              <a:spcBef>
                <a:spcPct val="50000"/>
              </a:spcBef>
            </a:pPr>
            <a:r>
              <a:rPr lang="ja-JP" altLang="en-US" dirty="0" smtClean="0">
                <a:solidFill>
                  <a:schemeClr val="tx1"/>
                </a:solidFill>
                <a:latin typeface="HG丸ｺﾞｼｯｸM-PRO" pitchFamily="50" charset="-128"/>
              </a:rPr>
              <a:t>新　（</a:t>
            </a:r>
            <a:r>
              <a:rPr lang="ja-JP" altLang="en-US" dirty="0" smtClean="0">
                <a:solidFill>
                  <a:srgbClr val="FF0000"/>
                </a:solidFill>
                <a:latin typeface="HG丸ｺﾞｼｯｸM-PRO" pitchFamily="50" charset="-128"/>
              </a:rPr>
              <a:t>７千円</a:t>
            </a:r>
            <a:r>
              <a:rPr lang="en-US" altLang="ja-JP" dirty="0" smtClean="0">
                <a:solidFill>
                  <a:schemeClr val="tx1"/>
                </a:solidFill>
                <a:latin typeface="HG丸ｺﾞｼｯｸM-PRO" pitchFamily="50" charset="-128"/>
              </a:rPr>
              <a:t>×</a:t>
            </a:r>
            <a:r>
              <a:rPr lang="ja-JP" altLang="en-US" dirty="0" smtClean="0">
                <a:solidFill>
                  <a:srgbClr val="FF0000"/>
                </a:solidFill>
                <a:latin typeface="HG丸ｺﾞｼｯｸM-PRO" pitchFamily="50" charset="-128"/>
              </a:rPr>
              <a:t>５月</a:t>
            </a:r>
            <a:r>
              <a:rPr lang="ja-JP" altLang="en-US" dirty="0" smtClean="0">
                <a:solidFill>
                  <a:schemeClr val="tx1"/>
                </a:solidFill>
                <a:latin typeface="HG丸ｺﾞｼｯｸM-PRO" pitchFamily="50" charset="-128"/>
              </a:rPr>
              <a:t>）＋（６千円</a:t>
            </a:r>
            <a:r>
              <a:rPr lang="en-US" altLang="ja-JP" dirty="0">
                <a:solidFill>
                  <a:schemeClr val="tx1"/>
                </a:solidFill>
                <a:latin typeface="HG丸ｺﾞｼｯｸM-PRO" pitchFamily="50" charset="-128"/>
              </a:rPr>
              <a:t>×</a:t>
            </a:r>
            <a:r>
              <a:rPr lang="ja-JP" altLang="en-US" dirty="0" smtClean="0">
                <a:solidFill>
                  <a:schemeClr val="tx1"/>
                </a:solidFill>
                <a:latin typeface="HG丸ｺﾞｼｯｸM-PRO" pitchFamily="50" charset="-128"/>
              </a:rPr>
              <a:t>１月）＝　</a:t>
            </a:r>
            <a:r>
              <a:rPr lang="ja-JP" altLang="en-US" dirty="0" smtClean="0">
                <a:solidFill>
                  <a:srgbClr val="FF0000"/>
                </a:solidFill>
                <a:latin typeface="HG丸ｺﾞｼｯｸM-PRO" pitchFamily="50" charset="-128"/>
              </a:rPr>
              <a:t>４１</a:t>
            </a:r>
            <a:r>
              <a:rPr lang="en-US" altLang="ja-JP" dirty="0" smtClean="0">
                <a:solidFill>
                  <a:srgbClr val="FF0000"/>
                </a:solidFill>
                <a:latin typeface="HG丸ｺﾞｼｯｸM-PRO" pitchFamily="50" charset="-128"/>
              </a:rPr>
              <a:t>,</a:t>
            </a:r>
            <a:r>
              <a:rPr lang="ja-JP" altLang="en-US" dirty="0" smtClean="0">
                <a:solidFill>
                  <a:srgbClr val="FF0000"/>
                </a:solidFill>
                <a:latin typeface="HG丸ｺﾞｼｯｸM-PRO" pitchFamily="50" charset="-128"/>
              </a:rPr>
              <a:t>０００円</a:t>
            </a:r>
            <a:endParaRPr lang="en-US" altLang="ja-JP" dirty="0" smtClean="0">
              <a:solidFill>
                <a:srgbClr val="FF0000"/>
              </a:solidFill>
              <a:latin typeface="HG丸ｺﾞｼｯｸM-PRO" pitchFamily="50" charset="-128"/>
            </a:endParaRPr>
          </a:p>
          <a:p>
            <a:pPr algn="l">
              <a:spcBef>
                <a:spcPct val="50000"/>
              </a:spcBef>
            </a:pPr>
            <a:r>
              <a:rPr lang="ja-JP" altLang="en-US" dirty="0">
                <a:solidFill>
                  <a:srgbClr val="FF0000"/>
                </a:solidFill>
                <a:latin typeface="HG丸ｺﾞｼｯｸM-PRO" pitchFamily="50" charset="-128"/>
              </a:rPr>
              <a:t>　</a:t>
            </a:r>
            <a:r>
              <a:rPr lang="ja-JP" altLang="en-US" dirty="0" smtClean="0">
                <a:solidFill>
                  <a:srgbClr val="FF0000"/>
                </a:solidFill>
                <a:latin typeface="HG丸ｺﾞｼｯｸM-PRO" pitchFamily="50" charset="-128"/>
              </a:rPr>
              <a:t>　</a:t>
            </a:r>
            <a:r>
              <a:rPr lang="en-US" altLang="ja-JP" dirty="0" smtClean="0">
                <a:solidFill>
                  <a:srgbClr val="FF0000"/>
                </a:solidFill>
                <a:latin typeface="HG丸ｺﾞｼｯｸM-PRO" pitchFamily="50" charset="-128"/>
              </a:rPr>
              <a:t>※</a:t>
            </a:r>
            <a:r>
              <a:rPr lang="ja-JP" altLang="en-US" dirty="0" smtClean="0">
                <a:solidFill>
                  <a:srgbClr val="FF0000"/>
                </a:solidFill>
                <a:latin typeface="HG丸ｺﾞｼｯｸM-PRO" pitchFamily="50" charset="-128"/>
              </a:rPr>
              <a:t>ア（人・農地プラン実質化に係る活動）５月分とウ（利用状況調査）１月分を想定</a:t>
            </a:r>
            <a:endParaRPr lang="en-US" altLang="ja-JP" dirty="0">
              <a:solidFill>
                <a:srgbClr val="FF0000"/>
              </a:solidFill>
              <a:latin typeface="HG丸ｺﾞｼｯｸM-PRO" pitchFamily="50" charset="-128"/>
            </a:endParaRPr>
          </a:p>
          <a:p>
            <a:pPr algn="l">
              <a:spcBef>
                <a:spcPct val="50000"/>
              </a:spcBef>
            </a:pPr>
            <a:r>
              <a:rPr lang="ja-JP" altLang="en-US" dirty="0" smtClean="0">
                <a:solidFill>
                  <a:schemeClr val="tx1"/>
                </a:solidFill>
                <a:latin typeface="HG丸ｺﾞｼｯｸM-PRO" pitchFamily="50" charset="-128"/>
              </a:rPr>
              <a:t>　</a:t>
            </a:r>
            <a:endParaRPr lang="en-US" altLang="ja-JP" dirty="0">
              <a:solidFill>
                <a:schemeClr val="tx1"/>
              </a:solidFill>
              <a:latin typeface="HG丸ｺﾞｼｯｸM-PRO" pitchFamily="50" charset="-128"/>
            </a:endParaRPr>
          </a:p>
        </p:txBody>
      </p:sp>
    </p:spTree>
    <p:extLst>
      <p:ext uri="{BB962C8B-B14F-4D97-AF65-F5344CB8AC3E}">
        <p14:creationId xmlns:p14="http://schemas.microsoft.com/office/powerpoint/2010/main" val="4200550298"/>
      </p:ext>
    </p:extLst>
  </p:cSld>
  <p:clrMapOvr>
    <a:masterClrMapping/>
  </p:clrMapOvr>
  <p:transition>
    <p:zo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1"/>
          </p:nvPr>
        </p:nvSpPr>
        <p:spPr/>
        <p:txBody>
          <a:bodyPr/>
          <a:lstStyle/>
          <a:p>
            <a:fld id="{9E37A256-C8A6-48B8-B614-C5285A27385E}" type="slidenum">
              <a:rPr lang="en-US" altLang="ja-JP" smtClean="0"/>
              <a:pPr/>
              <a:t>7</a:t>
            </a:fld>
            <a:endParaRPr lang="en-US" altLang="ja-JP"/>
          </a:p>
        </p:txBody>
      </p:sp>
      <p:sp>
        <p:nvSpPr>
          <p:cNvPr id="6" name="Text Box 5"/>
          <p:cNvSpPr txBox="1">
            <a:spLocks noChangeArrowheads="1"/>
          </p:cNvSpPr>
          <p:nvPr/>
        </p:nvSpPr>
        <p:spPr bwMode="auto">
          <a:xfrm>
            <a:off x="550794" y="641798"/>
            <a:ext cx="7920880" cy="338554"/>
          </a:xfrm>
          <a:prstGeom prst="rect">
            <a:avLst/>
          </a:prstGeom>
          <a:noFill/>
          <a:ln w="9525">
            <a:noFill/>
            <a:miter lim="800000"/>
            <a:headEnd/>
            <a:tailEnd/>
          </a:ln>
          <a:effectLst/>
        </p:spPr>
        <p:txBody>
          <a:bodyPr wrap="square">
            <a:spAutoFit/>
          </a:bodyPr>
          <a:lstStyle/>
          <a:p>
            <a:pPr algn="l">
              <a:spcBef>
                <a:spcPct val="50000"/>
              </a:spcBef>
            </a:pPr>
            <a:r>
              <a:rPr lang="ja-JP" altLang="en-US" sz="1600" dirty="0" smtClean="0">
                <a:solidFill>
                  <a:schemeClr val="tx1"/>
                </a:solidFill>
                <a:latin typeface="HG丸ｺﾞｼｯｸM-PRO" pitchFamily="50" charset="-128"/>
              </a:rPr>
              <a:t>○現在の報酬額</a:t>
            </a:r>
            <a:endParaRPr lang="en-US" altLang="ja-JP" sz="1600" dirty="0" smtClean="0">
              <a:solidFill>
                <a:schemeClr val="tx1"/>
              </a:solidFill>
              <a:latin typeface="HG丸ｺﾞｼｯｸM-PRO" pitchFamily="50" charset="-128"/>
            </a:endParaRPr>
          </a:p>
        </p:txBody>
      </p:sp>
      <p:graphicFrame>
        <p:nvGraphicFramePr>
          <p:cNvPr id="7" name="表 6"/>
          <p:cNvGraphicFramePr>
            <a:graphicFrameLocks noGrp="1"/>
          </p:cNvGraphicFramePr>
          <p:nvPr>
            <p:extLst>
              <p:ext uri="{D42A27DB-BD31-4B8C-83A1-F6EECF244321}">
                <p14:modId xmlns:p14="http://schemas.microsoft.com/office/powerpoint/2010/main" val="3110724969"/>
              </p:ext>
            </p:extLst>
          </p:nvPr>
        </p:nvGraphicFramePr>
        <p:xfrm>
          <a:off x="575928" y="980352"/>
          <a:ext cx="7956885" cy="2468880"/>
        </p:xfrm>
        <a:graphic>
          <a:graphicData uri="http://schemas.openxmlformats.org/drawingml/2006/table">
            <a:tbl>
              <a:tblPr firstRow="1" bandRow="1">
                <a:tableStyleId>{073A0DAA-6AF3-43AB-8588-CEC1D06C72B9}</a:tableStyleId>
              </a:tblPr>
              <a:tblGrid>
                <a:gridCol w="2293876">
                  <a:extLst>
                    <a:ext uri="{9D8B030D-6E8A-4147-A177-3AD203B41FA5}">
                      <a16:colId xmlns:a16="http://schemas.microsoft.com/office/drawing/2014/main" val="3922223042"/>
                    </a:ext>
                  </a:extLst>
                </a:gridCol>
                <a:gridCol w="2652296">
                  <a:extLst>
                    <a:ext uri="{9D8B030D-6E8A-4147-A177-3AD203B41FA5}">
                      <a16:colId xmlns:a16="http://schemas.microsoft.com/office/drawing/2014/main" val="2765832781"/>
                    </a:ext>
                  </a:extLst>
                </a:gridCol>
                <a:gridCol w="3010713">
                  <a:extLst>
                    <a:ext uri="{9D8B030D-6E8A-4147-A177-3AD203B41FA5}">
                      <a16:colId xmlns:a16="http://schemas.microsoft.com/office/drawing/2014/main" val="2177199226"/>
                    </a:ext>
                  </a:extLst>
                </a:gridCol>
              </a:tblGrid>
              <a:tr h="302244">
                <a:tc>
                  <a:txBody>
                    <a:bodyPr/>
                    <a:lstStyle/>
                    <a:p>
                      <a:pPr algn="ctr"/>
                      <a:r>
                        <a:rPr kumimoji="1" lang="ja-JP" altLang="en-US" sz="1400" dirty="0" smtClean="0"/>
                        <a:t>基礎報酬</a:t>
                      </a:r>
                    </a:p>
                  </a:txBody>
                  <a:tcPr anchor="ctr"/>
                </a:tc>
                <a:tc>
                  <a:txBody>
                    <a:bodyPr/>
                    <a:lstStyle/>
                    <a:p>
                      <a:pPr algn="ctr"/>
                      <a:r>
                        <a:rPr kumimoji="1" lang="ja-JP" altLang="en-US" sz="1400" dirty="0" smtClean="0"/>
                        <a:t>上乗せ報酬</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tc>
                <a:tc>
                  <a:txBody>
                    <a:bodyPr/>
                    <a:lstStyle/>
                    <a:p>
                      <a:pPr algn="ctr"/>
                      <a:r>
                        <a:rPr kumimoji="1" lang="ja-JP" altLang="en-US" sz="1400" dirty="0" smtClean="0"/>
                        <a:t>上乗せの対象</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tc>
                <a:extLst>
                  <a:ext uri="{0D108BD9-81ED-4DB2-BD59-A6C34878D82A}">
                    <a16:rowId xmlns:a16="http://schemas.microsoft.com/office/drawing/2014/main" val="224893841"/>
                  </a:ext>
                </a:extLst>
              </a:tr>
              <a:tr h="1864670">
                <a:tc>
                  <a:txBody>
                    <a:bodyPr/>
                    <a:lstStyle/>
                    <a:p>
                      <a:pPr algn="r"/>
                      <a:r>
                        <a:rPr kumimoji="1" lang="ja-JP" altLang="en-US" sz="1400" dirty="0" smtClean="0">
                          <a:latin typeface="HG丸ｺﾞｼｯｸM-PRO" panose="020F0600000000000000" pitchFamily="50" charset="-128"/>
                          <a:ea typeface="HG丸ｺﾞｼｯｸM-PRO" panose="020F0600000000000000" pitchFamily="50" charset="-128"/>
                        </a:rPr>
                        <a:t>会長</a:t>
                      </a:r>
                      <a:r>
                        <a:rPr kumimoji="1" lang="en-US" altLang="ja-JP" sz="1400" dirty="0" smtClean="0">
                          <a:latin typeface="HG丸ｺﾞｼｯｸM-PRO" panose="020F0600000000000000" pitchFamily="50" charset="-128"/>
                          <a:ea typeface="HG丸ｺﾞｼｯｸM-PRO" panose="020F0600000000000000" pitchFamily="50" charset="-128"/>
                        </a:rPr>
                        <a:t>57,000</a:t>
                      </a:r>
                      <a:r>
                        <a:rPr kumimoji="1" lang="ja-JP" altLang="en-US" sz="1400" dirty="0" smtClean="0">
                          <a:latin typeface="HG丸ｺﾞｼｯｸM-PRO" panose="020F0600000000000000" pitchFamily="50" charset="-128"/>
                          <a:ea typeface="HG丸ｺﾞｼｯｸM-PRO" panose="020F0600000000000000" pitchFamily="50" charset="-128"/>
                        </a:rPr>
                        <a:t>円</a:t>
                      </a:r>
                      <a:endParaRPr kumimoji="1" lang="en-US" altLang="ja-JP" sz="1400" dirty="0" smtClean="0">
                        <a:latin typeface="HG丸ｺﾞｼｯｸM-PRO" panose="020F0600000000000000" pitchFamily="50" charset="-128"/>
                        <a:ea typeface="HG丸ｺﾞｼｯｸM-PRO" panose="020F0600000000000000" pitchFamily="50" charset="-128"/>
                      </a:endParaRPr>
                    </a:p>
                    <a:p>
                      <a:pPr algn="r"/>
                      <a:r>
                        <a:rPr kumimoji="1" lang="ja-JP" altLang="en-US" sz="1400" dirty="0" smtClean="0">
                          <a:latin typeface="HG丸ｺﾞｼｯｸM-PRO" panose="020F0600000000000000" pitchFamily="50" charset="-128"/>
                          <a:ea typeface="HG丸ｺﾞｼｯｸM-PRO" panose="020F0600000000000000" pitchFamily="50" charset="-128"/>
                        </a:rPr>
                        <a:t>代理</a:t>
                      </a:r>
                      <a:r>
                        <a:rPr kumimoji="1" lang="en-US" altLang="ja-JP" sz="1400" dirty="0" smtClean="0">
                          <a:latin typeface="HG丸ｺﾞｼｯｸM-PRO" panose="020F0600000000000000" pitchFamily="50" charset="-128"/>
                          <a:ea typeface="HG丸ｺﾞｼｯｸM-PRO" panose="020F0600000000000000" pitchFamily="50" charset="-128"/>
                        </a:rPr>
                        <a:t>50,500</a:t>
                      </a:r>
                      <a:r>
                        <a:rPr kumimoji="1" lang="ja-JP" altLang="en-US" sz="1400" dirty="0" smtClean="0">
                          <a:latin typeface="HG丸ｺﾞｼｯｸM-PRO" panose="020F0600000000000000" pitchFamily="50" charset="-128"/>
                          <a:ea typeface="HG丸ｺﾞｼｯｸM-PRO" panose="020F0600000000000000" pitchFamily="50" charset="-128"/>
                        </a:rPr>
                        <a:t>円</a:t>
                      </a:r>
                      <a:endParaRPr kumimoji="1" lang="en-US" altLang="ja-JP" sz="1400" dirty="0" smtClean="0">
                        <a:latin typeface="HG丸ｺﾞｼｯｸM-PRO" panose="020F0600000000000000" pitchFamily="50" charset="-128"/>
                        <a:ea typeface="HG丸ｺﾞｼｯｸM-PRO" panose="020F0600000000000000" pitchFamily="50" charset="-128"/>
                      </a:endParaRPr>
                    </a:p>
                    <a:p>
                      <a:pPr algn="r"/>
                      <a:r>
                        <a:rPr kumimoji="1" lang="ja-JP" altLang="en-US" sz="1400" dirty="0" smtClean="0">
                          <a:latin typeface="HG丸ｺﾞｼｯｸM-PRO" panose="020F0600000000000000" pitchFamily="50" charset="-128"/>
                          <a:ea typeface="HG丸ｺﾞｼｯｸM-PRO" panose="020F0600000000000000" pitchFamily="50" charset="-128"/>
                        </a:rPr>
                        <a:t>委員</a:t>
                      </a:r>
                      <a:r>
                        <a:rPr kumimoji="1" lang="en-US" altLang="ja-JP" sz="1400" dirty="0" smtClean="0">
                          <a:latin typeface="HG丸ｺﾞｼｯｸM-PRO" panose="020F0600000000000000" pitchFamily="50" charset="-128"/>
                          <a:ea typeface="HG丸ｺﾞｼｯｸM-PRO" panose="020F0600000000000000" pitchFamily="50" charset="-128"/>
                        </a:rPr>
                        <a:t>48,600</a:t>
                      </a:r>
                      <a:r>
                        <a:rPr kumimoji="1" lang="ja-JP" altLang="en-US" sz="1400" dirty="0" smtClean="0">
                          <a:latin typeface="HG丸ｺﾞｼｯｸM-PRO" panose="020F0600000000000000" pitchFamily="50" charset="-128"/>
                          <a:ea typeface="HG丸ｺﾞｼｯｸM-PRO" panose="020F0600000000000000" pitchFamily="50" charset="-128"/>
                        </a:rPr>
                        <a:t>円</a:t>
                      </a:r>
                      <a:endParaRPr kumimoji="1" lang="en-US" altLang="ja-JP" sz="1400" dirty="0" smtClean="0">
                        <a:latin typeface="HG丸ｺﾞｼｯｸM-PRO" panose="020F0600000000000000" pitchFamily="50" charset="-128"/>
                        <a:ea typeface="HG丸ｺﾞｼｯｸM-PRO" panose="020F0600000000000000" pitchFamily="50" charset="-128"/>
                      </a:endParaRPr>
                    </a:p>
                    <a:p>
                      <a:pPr algn="r"/>
                      <a:r>
                        <a:rPr kumimoji="1" lang="ja-JP" altLang="en-US" sz="1400" dirty="0" smtClean="0">
                          <a:latin typeface="HG丸ｺﾞｼｯｸM-PRO" panose="020F0600000000000000" pitchFamily="50" charset="-128"/>
                          <a:ea typeface="HG丸ｺﾞｼｯｸM-PRO" panose="020F0600000000000000" pitchFamily="50" charset="-128"/>
                        </a:rPr>
                        <a:t>推進委員</a:t>
                      </a:r>
                      <a:r>
                        <a:rPr kumimoji="1" lang="en-US" altLang="ja-JP" sz="1400" dirty="0" smtClean="0">
                          <a:latin typeface="HG丸ｺﾞｼｯｸM-PRO" panose="020F0600000000000000" pitchFamily="50" charset="-128"/>
                          <a:ea typeface="HG丸ｺﾞｼｯｸM-PRO" panose="020F0600000000000000" pitchFamily="50" charset="-128"/>
                        </a:rPr>
                        <a:t>45,600</a:t>
                      </a:r>
                      <a:r>
                        <a:rPr kumimoji="1" lang="ja-JP" altLang="en-US" sz="1400" dirty="0" smtClean="0">
                          <a:latin typeface="HG丸ｺﾞｼｯｸM-PRO" panose="020F0600000000000000" pitchFamily="50" charset="-128"/>
                          <a:ea typeface="HG丸ｺﾞｼｯｸM-PRO" panose="020F0600000000000000" pitchFamily="50" charset="-128"/>
                        </a:rPr>
                        <a:t>円</a:t>
                      </a:r>
                      <a:endParaRPr kumimoji="1" lang="en-US" altLang="ja-JP" sz="1400" dirty="0" smtClean="0">
                        <a:latin typeface="HG丸ｺﾞｼｯｸM-PRO" panose="020F0600000000000000" pitchFamily="50" charset="-128"/>
                        <a:ea typeface="HG丸ｺﾞｼｯｸM-PRO" panose="020F0600000000000000" pitchFamily="50" charset="-128"/>
                      </a:endParaRPr>
                    </a:p>
                  </a:txBody>
                  <a:tcPr anchor="ctr"/>
                </a:tc>
                <a:tc>
                  <a:txBody>
                    <a:bodyPr/>
                    <a:lstStyle/>
                    <a:p>
                      <a:pPr algn="l"/>
                      <a:r>
                        <a:rPr kumimoji="1" lang="ja-JP" altLang="en-US" sz="1400" dirty="0" smtClean="0">
                          <a:latin typeface="HG丸ｺﾞｼｯｸM-PRO" panose="020F0600000000000000" pitchFamily="50" charset="-128"/>
                          <a:ea typeface="HG丸ｺﾞｼｯｸM-PRO" panose="020F0600000000000000" pitchFamily="50" charset="-128"/>
                        </a:rPr>
                        <a:t>活動は，上限額（</a:t>
                      </a:r>
                      <a:r>
                        <a:rPr kumimoji="1" lang="en-US" altLang="ja-JP" sz="1400" dirty="0" smtClean="0">
                          <a:latin typeface="HG丸ｺﾞｼｯｸM-PRO" panose="020F0600000000000000" pitchFamily="50" charset="-128"/>
                          <a:ea typeface="HG丸ｺﾞｼｯｸM-PRO" panose="020F0600000000000000" pitchFamily="50" charset="-128"/>
                        </a:rPr>
                        <a:t>6</a:t>
                      </a:r>
                      <a:r>
                        <a:rPr kumimoji="1" lang="ja-JP" altLang="en-US" sz="1400" dirty="0" smtClean="0">
                          <a:latin typeface="HG丸ｺﾞｼｯｸM-PRO" panose="020F0600000000000000" pitchFamily="50" charset="-128"/>
                          <a:ea typeface="HG丸ｺﾞｼｯｸM-PRO" panose="020F0600000000000000" pitchFamily="50" charset="-128"/>
                        </a:rPr>
                        <a:t>千円／月）</a:t>
                      </a:r>
                      <a:r>
                        <a:rPr kumimoji="1" lang="en-US" altLang="ja-JP" sz="1400" dirty="0" smtClean="0">
                          <a:latin typeface="HG丸ｺﾞｼｯｸM-PRO" panose="020F0600000000000000" pitchFamily="50" charset="-128"/>
                          <a:ea typeface="HG丸ｺﾞｼｯｸM-PRO" panose="020F0600000000000000" pitchFamily="50" charset="-128"/>
                        </a:rPr>
                        <a:t>×</a:t>
                      </a:r>
                      <a:r>
                        <a:rPr kumimoji="1" lang="ja-JP" altLang="en-US" sz="1400" dirty="0" smtClean="0">
                          <a:latin typeface="HG丸ｺﾞｼｯｸM-PRO" panose="020F0600000000000000" pitchFamily="50" charset="-128"/>
                          <a:ea typeface="HG丸ｺﾞｼｯｸM-PRO" panose="020F0600000000000000" pitchFamily="50" charset="-128"/>
                        </a:rPr>
                        <a:t>活動月数（</a:t>
                      </a:r>
                      <a:r>
                        <a:rPr kumimoji="1" lang="en-US" altLang="ja-JP" sz="1400" dirty="0" smtClean="0">
                          <a:latin typeface="HG丸ｺﾞｼｯｸM-PRO" panose="020F0600000000000000" pitchFamily="50" charset="-128"/>
                          <a:ea typeface="HG丸ｺﾞｼｯｸM-PRO" panose="020F0600000000000000" pitchFamily="50" charset="-128"/>
                        </a:rPr>
                        <a:t>1</a:t>
                      </a:r>
                      <a:r>
                        <a:rPr kumimoji="1" lang="ja-JP" altLang="en-US" sz="1400" dirty="0" smtClean="0">
                          <a:latin typeface="HG丸ｺﾞｼｯｸM-PRO" panose="020F0600000000000000" pitchFamily="50" charset="-128"/>
                          <a:ea typeface="HG丸ｺﾞｼｯｸM-PRO" panose="020F0600000000000000" pitchFamily="50" charset="-128"/>
                        </a:rPr>
                        <a:t>日以上の農地利用最適化活動を対象）</a:t>
                      </a:r>
                      <a:endParaRPr kumimoji="1" lang="en-US" altLang="ja-JP" sz="1400" dirty="0" smtClean="0">
                        <a:latin typeface="HG丸ｺﾞｼｯｸM-PRO" panose="020F0600000000000000" pitchFamily="50" charset="-128"/>
                        <a:ea typeface="HG丸ｺﾞｼｯｸM-PRO" panose="020F0600000000000000" pitchFamily="50" charset="-128"/>
                      </a:endParaRPr>
                    </a:p>
                    <a:p>
                      <a:pPr algn="l"/>
                      <a:endParaRPr kumimoji="1" lang="en-US" altLang="ja-JP" sz="1400" dirty="0" smtClean="0">
                        <a:latin typeface="HG丸ｺﾞｼｯｸM-PRO" panose="020F0600000000000000" pitchFamily="50" charset="-128"/>
                        <a:ea typeface="HG丸ｺﾞｼｯｸM-PRO" panose="020F0600000000000000" pitchFamily="50" charset="-128"/>
                      </a:endParaRPr>
                    </a:p>
                    <a:p>
                      <a:pPr algn="l"/>
                      <a:r>
                        <a:rPr kumimoji="1" lang="ja-JP" altLang="en-US" sz="1400" dirty="0" smtClean="0">
                          <a:latin typeface="HG丸ｺﾞｼｯｸM-PRO" panose="020F0600000000000000" pitchFamily="50" charset="-128"/>
                          <a:ea typeface="HG丸ｺﾞｼｯｸM-PRO" panose="020F0600000000000000" pitchFamily="50" charset="-128"/>
                        </a:rPr>
                        <a:t>成果は，交付金の総額</a:t>
                      </a:r>
                      <a:r>
                        <a:rPr kumimoji="1" lang="en-US" altLang="ja-JP" sz="1400" dirty="0" smtClean="0">
                          <a:latin typeface="HG丸ｺﾞｼｯｸM-PRO" panose="020F0600000000000000" pitchFamily="50" charset="-128"/>
                          <a:ea typeface="HG丸ｺﾞｼｯｸM-PRO" panose="020F0600000000000000" pitchFamily="50" charset="-128"/>
                        </a:rPr>
                        <a:t>÷</a:t>
                      </a:r>
                      <a:r>
                        <a:rPr kumimoji="1" lang="ja-JP" altLang="en-US" sz="1400" dirty="0" smtClean="0">
                          <a:latin typeface="HG丸ｺﾞｼｯｸM-PRO" panose="020F0600000000000000" pitchFamily="50" charset="-128"/>
                          <a:ea typeface="HG丸ｺﾞｼｯｸM-PRO" panose="020F0600000000000000" pitchFamily="50" charset="-128"/>
                        </a:rPr>
                        <a:t>活動手当受給対象委員数で配分</a:t>
                      </a:r>
                      <a:endParaRPr kumimoji="1" lang="en-US" altLang="ja-JP" sz="1400" dirty="0" smtClean="0">
                        <a:latin typeface="HG丸ｺﾞｼｯｸM-PRO" panose="020F0600000000000000" pitchFamily="50" charset="-128"/>
                        <a:ea typeface="HG丸ｺﾞｼｯｸM-PRO" panose="020F0600000000000000" pitchFamily="50" charset="-128"/>
                      </a:endParaRPr>
                    </a:p>
                    <a:p>
                      <a:pPr algn="r"/>
                      <a:endParaRPr kumimoji="1" lang="en-US" altLang="ja-JP" sz="1400" dirty="0" smtClean="0">
                        <a:latin typeface="HG丸ｺﾞｼｯｸM-PRO" panose="020F0600000000000000" pitchFamily="50" charset="-128"/>
                        <a:ea typeface="HG丸ｺﾞｼｯｸM-PRO" panose="020F0600000000000000" pitchFamily="50" charset="-128"/>
                      </a:endParaRPr>
                    </a:p>
                  </a:txBody>
                  <a:tcPr anchor="ctr"/>
                </a:tc>
                <a:tc>
                  <a:txBody>
                    <a:bodyPr/>
                    <a:lstStyle/>
                    <a:p>
                      <a:r>
                        <a:rPr kumimoji="1" lang="en-US" altLang="ja-JP" sz="1400" dirty="0" smtClean="0">
                          <a:latin typeface="HG丸ｺﾞｼｯｸM-PRO" panose="020F0600000000000000" pitchFamily="50" charset="-128"/>
                          <a:ea typeface="HG丸ｺﾞｼｯｸM-PRO" panose="020F0600000000000000" pitchFamily="50" charset="-128"/>
                        </a:rPr>
                        <a:t>【</a:t>
                      </a:r>
                      <a:r>
                        <a:rPr kumimoji="1" lang="ja-JP" altLang="en-US" sz="1400" dirty="0" smtClean="0">
                          <a:latin typeface="HG丸ｺﾞｼｯｸM-PRO" panose="020F0600000000000000" pitchFamily="50" charset="-128"/>
                          <a:ea typeface="HG丸ｺﾞｼｯｸM-PRO" panose="020F0600000000000000" pitchFamily="50" charset="-128"/>
                        </a:rPr>
                        <a:t>活動実績</a:t>
                      </a:r>
                      <a:r>
                        <a:rPr kumimoji="1" lang="en-US" altLang="ja-JP" sz="1400" dirty="0" smtClean="0">
                          <a:latin typeface="HG丸ｺﾞｼｯｸM-PRO" panose="020F0600000000000000" pitchFamily="50" charset="-128"/>
                          <a:ea typeface="HG丸ｺﾞｼｯｸM-PRO" panose="020F0600000000000000" pitchFamily="50" charset="-128"/>
                        </a:rPr>
                        <a:t>】</a:t>
                      </a:r>
                      <a:r>
                        <a:rPr kumimoji="1" lang="ja-JP" altLang="en-US" sz="1400" dirty="0" smtClean="0">
                          <a:latin typeface="HG丸ｺﾞｼｯｸM-PRO" panose="020F0600000000000000" pitchFamily="50" charset="-128"/>
                          <a:ea typeface="HG丸ｺﾞｼｯｸM-PRO" panose="020F0600000000000000" pitchFamily="50" charset="-128"/>
                        </a:rPr>
                        <a:t>農地利用最適化交付金事業実施要綱における農地利用最適化に該当する活動（毎月１日以上）</a:t>
                      </a:r>
                      <a:endParaRPr kumimoji="1" lang="en-US" altLang="ja-JP" sz="1400" dirty="0" smtClean="0">
                        <a:latin typeface="HG丸ｺﾞｼｯｸM-PRO" panose="020F0600000000000000" pitchFamily="50" charset="-128"/>
                        <a:ea typeface="HG丸ｺﾞｼｯｸM-PRO" panose="020F0600000000000000" pitchFamily="50" charset="-128"/>
                      </a:endParaRPr>
                    </a:p>
                    <a:p>
                      <a:r>
                        <a:rPr kumimoji="1" lang="en-US" altLang="ja-JP" sz="1200" dirty="0" smtClean="0">
                          <a:solidFill>
                            <a:schemeClr val="tx1"/>
                          </a:solidFill>
                          <a:latin typeface="HG丸ｺﾞｼｯｸM-PRO" panose="020F0600000000000000" pitchFamily="50" charset="-128"/>
                          <a:ea typeface="HG丸ｺﾞｼｯｸM-PRO" panose="020F0600000000000000" pitchFamily="50" charset="-128"/>
                        </a:rPr>
                        <a:t>※</a:t>
                      </a:r>
                      <a:r>
                        <a:rPr lang="ja-JP" altLang="en-US" sz="1200" dirty="0" smtClean="0">
                          <a:solidFill>
                            <a:schemeClr val="tx1"/>
                          </a:solidFill>
                          <a:latin typeface="HG丸ｺﾞｼｯｸM-PRO" pitchFamily="50" charset="-128"/>
                        </a:rPr>
                        <a:t>活動記録簿の農地利用最適化推進活動欄に記載がない場合は対象外</a:t>
                      </a:r>
                      <a:endParaRPr lang="en-US" altLang="ja-JP" sz="1200" dirty="0" smtClean="0">
                        <a:solidFill>
                          <a:schemeClr val="tx1"/>
                        </a:solidFill>
                        <a:latin typeface="HG丸ｺﾞｼｯｸM-PRO" pitchFamily="50" charset="-128"/>
                      </a:endParaRPr>
                    </a:p>
                    <a:p>
                      <a:r>
                        <a:rPr kumimoji="1" lang="en-US" altLang="ja-JP" sz="1400" dirty="0" smtClean="0">
                          <a:latin typeface="HG丸ｺﾞｼｯｸM-PRO" panose="020F0600000000000000" pitchFamily="50" charset="-128"/>
                          <a:ea typeface="HG丸ｺﾞｼｯｸM-PRO" panose="020F0600000000000000" pitchFamily="50" charset="-128"/>
                        </a:rPr>
                        <a:t>【</a:t>
                      </a:r>
                      <a:r>
                        <a:rPr kumimoji="1" lang="ja-JP" altLang="en-US" sz="1400" dirty="0" smtClean="0">
                          <a:latin typeface="HG丸ｺﾞｼｯｸM-PRO" panose="020F0600000000000000" pitchFamily="50" charset="-128"/>
                          <a:ea typeface="HG丸ｺﾞｼｯｸM-PRO" panose="020F0600000000000000" pitchFamily="50" charset="-128"/>
                        </a:rPr>
                        <a:t>成果実績</a:t>
                      </a:r>
                      <a:r>
                        <a:rPr kumimoji="1" lang="en-US" altLang="ja-JP" sz="1400" dirty="0" smtClean="0">
                          <a:latin typeface="HG丸ｺﾞｼｯｸM-PRO" panose="020F0600000000000000" pitchFamily="50" charset="-128"/>
                          <a:ea typeface="HG丸ｺﾞｼｯｸM-PRO" panose="020F0600000000000000" pitchFamily="50" charset="-128"/>
                        </a:rPr>
                        <a:t>】</a:t>
                      </a:r>
                      <a:r>
                        <a:rPr kumimoji="1" lang="ja-JP" altLang="en-US" sz="1400" dirty="0" smtClean="0">
                          <a:latin typeface="HG丸ｺﾞｼｯｸM-PRO" panose="020F0600000000000000" pitchFamily="50" charset="-128"/>
                          <a:ea typeface="HG丸ｺﾞｼｯｸM-PRO" panose="020F0600000000000000" pitchFamily="50" charset="-128"/>
                        </a:rPr>
                        <a:t>単年度目標に対しての担い手への集積率及び遊休農地の解消率による評価点</a:t>
                      </a:r>
                      <a:endParaRPr kumimoji="1" lang="en-US" altLang="ja-JP" sz="1400" dirty="0" smtClean="0">
                        <a:latin typeface="HG丸ｺﾞｼｯｸM-PRO" panose="020F0600000000000000" pitchFamily="50" charset="-128"/>
                        <a:ea typeface="HG丸ｺﾞｼｯｸM-PRO" panose="020F0600000000000000" pitchFamily="50" charset="-128"/>
                      </a:endParaRPr>
                    </a:p>
                    <a:p>
                      <a:endParaRPr kumimoji="1" lang="en-US" altLang="ja-JP" sz="1400" dirty="0" smtClean="0">
                        <a:latin typeface="HG丸ｺﾞｼｯｸM-PRO" panose="020F0600000000000000" pitchFamily="50" charset="-128"/>
                        <a:ea typeface="HG丸ｺﾞｼｯｸM-PRO" panose="020F0600000000000000" pitchFamily="50" charset="-128"/>
                      </a:endParaRPr>
                    </a:p>
                  </a:txBody>
                  <a:tcPr anchor="ctr"/>
                </a:tc>
                <a:extLst>
                  <a:ext uri="{0D108BD9-81ED-4DB2-BD59-A6C34878D82A}">
                    <a16:rowId xmlns:a16="http://schemas.microsoft.com/office/drawing/2014/main" val="3577875099"/>
                  </a:ext>
                </a:extLst>
              </a:tr>
            </a:tbl>
          </a:graphicData>
        </a:graphic>
      </p:graphicFrame>
      <p:sp>
        <p:nvSpPr>
          <p:cNvPr id="8" name="Text Box 5"/>
          <p:cNvSpPr txBox="1">
            <a:spLocks noChangeArrowheads="1"/>
          </p:cNvSpPr>
          <p:nvPr/>
        </p:nvSpPr>
        <p:spPr bwMode="auto">
          <a:xfrm>
            <a:off x="550794" y="3449232"/>
            <a:ext cx="7920880" cy="338554"/>
          </a:xfrm>
          <a:prstGeom prst="rect">
            <a:avLst/>
          </a:prstGeom>
          <a:noFill/>
          <a:ln w="9525">
            <a:noFill/>
            <a:miter lim="800000"/>
            <a:headEnd/>
            <a:tailEnd/>
          </a:ln>
          <a:effectLst/>
        </p:spPr>
        <p:txBody>
          <a:bodyPr wrap="square">
            <a:spAutoFit/>
          </a:bodyPr>
          <a:lstStyle/>
          <a:p>
            <a:pPr algn="l">
              <a:spcBef>
                <a:spcPct val="50000"/>
              </a:spcBef>
            </a:pPr>
            <a:r>
              <a:rPr lang="ja-JP" altLang="en-US" sz="1600" dirty="0" smtClean="0">
                <a:solidFill>
                  <a:schemeClr val="tx1"/>
                </a:solidFill>
                <a:latin typeface="HG丸ｺﾞｼｯｸM-PRO" pitchFamily="50" charset="-128"/>
              </a:rPr>
              <a:t>○国の要綱改正に伴う報酬改定額（案）</a:t>
            </a:r>
            <a:endParaRPr lang="en-US" altLang="ja-JP" sz="1600" dirty="0" smtClean="0">
              <a:solidFill>
                <a:schemeClr val="tx1"/>
              </a:solidFill>
              <a:latin typeface="HG丸ｺﾞｼｯｸM-PRO" pitchFamily="50" charset="-128"/>
            </a:endParaRPr>
          </a:p>
        </p:txBody>
      </p:sp>
      <p:graphicFrame>
        <p:nvGraphicFramePr>
          <p:cNvPr id="9" name="表 8"/>
          <p:cNvGraphicFramePr>
            <a:graphicFrameLocks noGrp="1"/>
          </p:cNvGraphicFramePr>
          <p:nvPr>
            <p:extLst>
              <p:ext uri="{D42A27DB-BD31-4B8C-83A1-F6EECF244321}">
                <p14:modId xmlns:p14="http://schemas.microsoft.com/office/powerpoint/2010/main" val="3904220099"/>
              </p:ext>
            </p:extLst>
          </p:nvPr>
        </p:nvGraphicFramePr>
        <p:xfrm>
          <a:off x="575928" y="3823450"/>
          <a:ext cx="7992889" cy="2557878"/>
        </p:xfrm>
        <a:graphic>
          <a:graphicData uri="http://schemas.openxmlformats.org/drawingml/2006/table">
            <a:tbl>
              <a:tblPr firstRow="1" bandRow="1">
                <a:tableStyleId>{073A0DAA-6AF3-43AB-8588-CEC1D06C72B9}</a:tableStyleId>
              </a:tblPr>
              <a:tblGrid>
                <a:gridCol w="2304256">
                  <a:extLst>
                    <a:ext uri="{9D8B030D-6E8A-4147-A177-3AD203B41FA5}">
                      <a16:colId xmlns:a16="http://schemas.microsoft.com/office/drawing/2014/main" val="3922223042"/>
                    </a:ext>
                  </a:extLst>
                </a:gridCol>
                <a:gridCol w="2664297">
                  <a:extLst>
                    <a:ext uri="{9D8B030D-6E8A-4147-A177-3AD203B41FA5}">
                      <a16:colId xmlns:a16="http://schemas.microsoft.com/office/drawing/2014/main" val="2765832781"/>
                    </a:ext>
                  </a:extLst>
                </a:gridCol>
                <a:gridCol w="3024336">
                  <a:extLst>
                    <a:ext uri="{9D8B030D-6E8A-4147-A177-3AD203B41FA5}">
                      <a16:colId xmlns:a16="http://schemas.microsoft.com/office/drawing/2014/main" val="2177199226"/>
                    </a:ext>
                  </a:extLst>
                </a:gridCol>
              </a:tblGrid>
              <a:tr h="336563">
                <a:tc>
                  <a:txBody>
                    <a:bodyPr/>
                    <a:lstStyle/>
                    <a:p>
                      <a:pPr algn="ctr"/>
                      <a:r>
                        <a:rPr kumimoji="1" lang="ja-JP" altLang="en-US" sz="1400" dirty="0" smtClean="0"/>
                        <a:t>基礎報酬</a:t>
                      </a:r>
                    </a:p>
                  </a:txBody>
                  <a:tcPr anchor="ctr"/>
                </a:tc>
                <a:tc>
                  <a:txBody>
                    <a:bodyPr/>
                    <a:lstStyle/>
                    <a:p>
                      <a:pPr algn="ctr"/>
                      <a:r>
                        <a:rPr kumimoji="1" lang="ja-JP" altLang="en-US" sz="1400" dirty="0" smtClean="0"/>
                        <a:t>上乗せ報酬</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tc>
                <a:tc>
                  <a:txBody>
                    <a:bodyPr/>
                    <a:lstStyle/>
                    <a:p>
                      <a:pPr algn="ctr"/>
                      <a:r>
                        <a:rPr kumimoji="1" lang="ja-JP" altLang="en-US" sz="1400" dirty="0" smtClean="0"/>
                        <a:t>上乗せの対象</a:t>
                      </a:r>
                      <a:endParaRPr kumimoji="1" lang="ja-JP" altLang="en-US" sz="1400" dirty="0">
                        <a:latin typeface="HG丸ｺﾞｼｯｸM-PRO" panose="020F0600000000000000" pitchFamily="50" charset="-128"/>
                        <a:ea typeface="HG丸ｺﾞｼｯｸM-PRO" panose="020F0600000000000000" pitchFamily="50" charset="-128"/>
                      </a:endParaRPr>
                    </a:p>
                  </a:txBody>
                  <a:tcPr anchor="ctr"/>
                </a:tc>
                <a:extLst>
                  <a:ext uri="{0D108BD9-81ED-4DB2-BD59-A6C34878D82A}">
                    <a16:rowId xmlns:a16="http://schemas.microsoft.com/office/drawing/2014/main" val="224893841"/>
                  </a:ext>
                </a:extLst>
              </a:tr>
              <a:tr h="2221315">
                <a:tc>
                  <a:txBody>
                    <a:bodyPr/>
                    <a:lstStyle/>
                    <a:p>
                      <a:pPr algn="r"/>
                      <a:r>
                        <a:rPr kumimoji="1" lang="ja-JP" altLang="en-US" sz="1400" dirty="0" smtClean="0">
                          <a:latin typeface="HG丸ｺﾞｼｯｸM-PRO" panose="020F0600000000000000" pitchFamily="50" charset="-128"/>
                          <a:ea typeface="HG丸ｺﾞｼｯｸM-PRO" panose="020F0600000000000000" pitchFamily="50" charset="-128"/>
                        </a:rPr>
                        <a:t>会長</a:t>
                      </a:r>
                      <a:r>
                        <a:rPr kumimoji="1" lang="en-US" altLang="ja-JP" sz="1400" dirty="0" smtClean="0">
                          <a:latin typeface="HG丸ｺﾞｼｯｸM-PRO" panose="020F0600000000000000" pitchFamily="50" charset="-128"/>
                          <a:ea typeface="HG丸ｺﾞｼｯｸM-PRO" panose="020F0600000000000000" pitchFamily="50" charset="-128"/>
                        </a:rPr>
                        <a:t>57,000</a:t>
                      </a:r>
                      <a:r>
                        <a:rPr kumimoji="1" lang="ja-JP" altLang="en-US" sz="1400" dirty="0" smtClean="0">
                          <a:latin typeface="HG丸ｺﾞｼｯｸM-PRO" panose="020F0600000000000000" pitchFamily="50" charset="-128"/>
                          <a:ea typeface="HG丸ｺﾞｼｯｸM-PRO" panose="020F0600000000000000" pitchFamily="50" charset="-128"/>
                        </a:rPr>
                        <a:t>円</a:t>
                      </a:r>
                      <a:endParaRPr kumimoji="1" lang="en-US" altLang="ja-JP" sz="1400" dirty="0" smtClean="0">
                        <a:latin typeface="HG丸ｺﾞｼｯｸM-PRO" panose="020F0600000000000000" pitchFamily="50" charset="-128"/>
                        <a:ea typeface="HG丸ｺﾞｼｯｸM-PRO" panose="020F0600000000000000" pitchFamily="50" charset="-128"/>
                      </a:endParaRPr>
                    </a:p>
                    <a:p>
                      <a:pPr algn="r"/>
                      <a:r>
                        <a:rPr kumimoji="1" lang="ja-JP" altLang="en-US" sz="1400" dirty="0" smtClean="0">
                          <a:latin typeface="HG丸ｺﾞｼｯｸM-PRO" panose="020F0600000000000000" pitchFamily="50" charset="-128"/>
                          <a:ea typeface="HG丸ｺﾞｼｯｸM-PRO" panose="020F0600000000000000" pitchFamily="50" charset="-128"/>
                        </a:rPr>
                        <a:t>代理</a:t>
                      </a:r>
                      <a:r>
                        <a:rPr kumimoji="1" lang="en-US" altLang="ja-JP" sz="1400" dirty="0" smtClean="0">
                          <a:latin typeface="HG丸ｺﾞｼｯｸM-PRO" panose="020F0600000000000000" pitchFamily="50" charset="-128"/>
                          <a:ea typeface="HG丸ｺﾞｼｯｸM-PRO" panose="020F0600000000000000" pitchFamily="50" charset="-128"/>
                        </a:rPr>
                        <a:t>50,500</a:t>
                      </a:r>
                      <a:r>
                        <a:rPr kumimoji="1" lang="ja-JP" altLang="en-US" sz="1400" dirty="0" smtClean="0">
                          <a:latin typeface="HG丸ｺﾞｼｯｸM-PRO" panose="020F0600000000000000" pitchFamily="50" charset="-128"/>
                          <a:ea typeface="HG丸ｺﾞｼｯｸM-PRO" panose="020F0600000000000000" pitchFamily="50" charset="-128"/>
                        </a:rPr>
                        <a:t>円</a:t>
                      </a:r>
                      <a:endParaRPr kumimoji="1" lang="en-US" altLang="ja-JP" sz="1400" dirty="0" smtClean="0">
                        <a:latin typeface="HG丸ｺﾞｼｯｸM-PRO" panose="020F0600000000000000" pitchFamily="50" charset="-128"/>
                        <a:ea typeface="HG丸ｺﾞｼｯｸM-PRO" panose="020F0600000000000000" pitchFamily="50" charset="-128"/>
                      </a:endParaRPr>
                    </a:p>
                    <a:p>
                      <a:pPr algn="r"/>
                      <a:r>
                        <a:rPr kumimoji="1" lang="ja-JP" altLang="en-US" sz="1400" dirty="0" smtClean="0">
                          <a:latin typeface="HG丸ｺﾞｼｯｸM-PRO" panose="020F0600000000000000" pitchFamily="50" charset="-128"/>
                          <a:ea typeface="HG丸ｺﾞｼｯｸM-PRO" panose="020F0600000000000000" pitchFamily="50" charset="-128"/>
                        </a:rPr>
                        <a:t>委員</a:t>
                      </a:r>
                      <a:r>
                        <a:rPr kumimoji="1" lang="en-US" altLang="ja-JP" sz="1400" dirty="0" smtClean="0">
                          <a:latin typeface="HG丸ｺﾞｼｯｸM-PRO" panose="020F0600000000000000" pitchFamily="50" charset="-128"/>
                          <a:ea typeface="HG丸ｺﾞｼｯｸM-PRO" panose="020F0600000000000000" pitchFamily="50" charset="-128"/>
                        </a:rPr>
                        <a:t>48,600</a:t>
                      </a:r>
                      <a:r>
                        <a:rPr kumimoji="1" lang="ja-JP" altLang="en-US" sz="1400" dirty="0" smtClean="0">
                          <a:latin typeface="HG丸ｺﾞｼｯｸM-PRO" panose="020F0600000000000000" pitchFamily="50" charset="-128"/>
                          <a:ea typeface="HG丸ｺﾞｼｯｸM-PRO" panose="020F0600000000000000" pitchFamily="50" charset="-128"/>
                        </a:rPr>
                        <a:t>円</a:t>
                      </a:r>
                      <a:endParaRPr kumimoji="1" lang="en-US" altLang="ja-JP" sz="1400" dirty="0" smtClean="0">
                        <a:latin typeface="HG丸ｺﾞｼｯｸM-PRO" panose="020F0600000000000000" pitchFamily="50" charset="-128"/>
                        <a:ea typeface="HG丸ｺﾞｼｯｸM-PRO" panose="020F0600000000000000" pitchFamily="50" charset="-128"/>
                      </a:endParaRPr>
                    </a:p>
                    <a:p>
                      <a:pPr algn="r"/>
                      <a:r>
                        <a:rPr kumimoji="1" lang="ja-JP" altLang="en-US" sz="1400" dirty="0" smtClean="0">
                          <a:latin typeface="HG丸ｺﾞｼｯｸM-PRO" panose="020F0600000000000000" pitchFamily="50" charset="-128"/>
                          <a:ea typeface="HG丸ｺﾞｼｯｸM-PRO" panose="020F0600000000000000" pitchFamily="50" charset="-128"/>
                        </a:rPr>
                        <a:t>推進委員</a:t>
                      </a:r>
                      <a:r>
                        <a:rPr kumimoji="1" lang="en-US" altLang="ja-JP" sz="1400" dirty="0" smtClean="0">
                          <a:latin typeface="HG丸ｺﾞｼｯｸM-PRO" panose="020F0600000000000000" pitchFamily="50" charset="-128"/>
                          <a:ea typeface="HG丸ｺﾞｼｯｸM-PRO" panose="020F0600000000000000" pitchFamily="50" charset="-128"/>
                        </a:rPr>
                        <a:t>45,600</a:t>
                      </a:r>
                      <a:r>
                        <a:rPr kumimoji="1" lang="ja-JP" altLang="en-US" sz="1400" dirty="0" smtClean="0">
                          <a:latin typeface="HG丸ｺﾞｼｯｸM-PRO" panose="020F0600000000000000" pitchFamily="50" charset="-128"/>
                          <a:ea typeface="HG丸ｺﾞｼｯｸM-PRO" panose="020F0600000000000000" pitchFamily="50" charset="-128"/>
                        </a:rPr>
                        <a:t>円</a:t>
                      </a:r>
                      <a:endParaRPr kumimoji="1" lang="en-US" altLang="ja-JP" sz="1400" dirty="0" smtClean="0">
                        <a:latin typeface="HG丸ｺﾞｼｯｸM-PRO" panose="020F0600000000000000" pitchFamily="50" charset="-128"/>
                        <a:ea typeface="HG丸ｺﾞｼｯｸM-PRO" panose="020F0600000000000000" pitchFamily="50" charset="-128"/>
                      </a:endParaRPr>
                    </a:p>
                  </a:txBody>
                  <a:tcPr anchor="ctr"/>
                </a:tc>
                <a:tc>
                  <a:txBody>
                    <a:bodyPr/>
                    <a:lstStyle/>
                    <a:p>
                      <a:pPr algn="l"/>
                      <a:r>
                        <a:rPr kumimoji="1" lang="ja-JP" altLang="en-US" sz="1400" dirty="0" smtClean="0">
                          <a:latin typeface="HG丸ｺﾞｼｯｸM-PRO" panose="020F0600000000000000" pitchFamily="50" charset="-128"/>
                          <a:ea typeface="HG丸ｺﾞｼｯｸM-PRO" panose="020F0600000000000000" pitchFamily="50" charset="-128"/>
                        </a:rPr>
                        <a:t>活動は，</a:t>
                      </a:r>
                      <a:r>
                        <a:rPr kumimoji="1" lang="ja-JP" altLang="en-US" sz="1400" dirty="0" smtClean="0">
                          <a:solidFill>
                            <a:srgbClr val="FF0000"/>
                          </a:solidFill>
                          <a:latin typeface="HG丸ｺﾞｼｯｸM-PRO" panose="020F0600000000000000" pitchFamily="50" charset="-128"/>
                          <a:ea typeface="HG丸ｺﾞｼｯｸM-PRO" panose="020F0600000000000000" pitchFamily="50" charset="-128"/>
                        </a:rPr>
                        <a:t>交付金の総額</a:t>
                      </a:r>
                      <a:r>
                        <a:rPr kumimoji="1" lang="en-US" altLang="ja-JP" sz="1400" dirty="0" smtClean="0">
                          <a:solidFill>
                            <a:srgbClr val="FF0000"/>
                          </a:solidFill>
                          <a:latin typeface="HG丸ｺﾞｼｯｸM-PRO" panose="020F0600000000000000" pitchFamily="50" charset="-128"/>
                          <a:ea typeface="HG丸ｺﾞｼｯｸM-PRO" panose="020F0600000000000000" pitchFamily="50" charset="-128"/>
                        </a:rPr>
                        <a:t>÷</a:t>
                      </a:r>
                      <a:r>
                        <a:rPr kumimoji="1" lang="ja-JP" altLang="en-US" sz="1400" dirty="0" smtClean="0">
                          <a:solidFill>
                            <a:srgbClr val="FF0000"/>
                          </a:solidFill>
                          <a:latin typeface="HG丸ｺﾞｼｯｸM-PRO" panose="020F0600000000000000" pitchFamily="50" charset="-128"/>
                          <a:ea typeface="HG丸ｺﾞｼｯｸM-PRO" panose="020F0600000000000000" pitchFamily="50" charset="-128"/>
                        </a:rPr>
                        <a:t>全委員の延べ活動月数</a:t>
                      </a:r>
                      <a:r>
                        <a:rPr kumimoji="1" lang="en-US" altLang="ja-JP" sz="1400" dirty="0" smtClean="0">
                          <a:solidFill>
                            <a:srgbClr val="FF0000"/>
                          </a:solidFill>
                          <a:latin typeface="HG丸ｺﾞｼｯｸM-PRO" panose="020F0600000000000000" pitchFamily="50" charset="-128"/>
                          <a:ea typeface="HG丸ｺﾞｼｯｸM-PRO" panose="020F0600000000000000" pitchFamily="50" charset="-128"/>
                        </a:rPr>
                        <a:t>×</a:t>
                      </a:r>
                      <a:r>
                        <a:rPr kumimoji="1" lang="ja-JP" altLang="en-US" sz="1400" dirty="0" smtClean="0">
                          <a:solidFill>
                            <a:srgbClr val="FF0000"/>
                          </a:solidFill>
                          <a:latin typeface="HG丸ｺﾞｼｯｸM-PRO" panose="020F0600000000000000" pitchFamily="50" charset="-128"/>
                          <a:ea typeface="HG丸ｺﾞｼｯｸM-PRO" panose="020F0600000000000000" pitchFamily="50" charset="-128"/>
                        </a:rPr>
                        <a:t>委員の活動月数</a:t>
                      </a:r>
                      <a:r>
                        <a:rPr kumimoji="1" lang="ja-JP" altLang="en-US" sz="1400" dirty="0" smtClean="0">
                          <a:latin typeface="HG丸ｺﾞｼｯｸM-PRO" panose="020F0600000000000000" pitchFamily="50" charset="-128"/>
                          <a:ea typeface="HG丸ｺﾞｼｯｸM-PRO" panose="020F0600000000000000" pitchFamily="50" charset="-128"/>
                        </a:rPr>
                        <a:t>　</a:t>
                      </a:r>
                      <a:endParaRPr kumimoji="1" lang="en-US" altLang="ja-JP" sz="1400" dirty="0" smtClean="0">
                        <a:latin typeface="HG丸ｺﾞｼｯｸM-PRO" panose="020F0600000000000000" pitchFamily="50" charset="-128"/>
                        <a:ea typeface="HG丸ｺﾞｼｯｸM-PRO" panose="020F0600000000000000" pitchFamily="50" charset="-128"/>
                      </a:endParaRPr>
                    </a:p>
                    <a:p>
                      <a:pPr algn="l"/>
                      <a:r>
                        <a:rPr kumimoji="1" lang="en-US" altLang="ja-JP" sz="1400" dirty="0" smtClean="0">
                          <a:solidFill>
                            <a:srgbClr val="FF0000"/>
                          </a:solidFill>
                          <a:latin typeface="HG丸ｺﾞｼｯｸM-PRO" panose="020F0600000000000000" pitchFamily="50" charset="-128"/>
                          <a:ea typeface="HG丸ｺﾞｼｯｸM-PRO" panose="020F0600000000000000" pitchFamily="50" charset="-128"/>
                        </a:rPr>
                        <a:t>※</a:t>
                      </a:r>
                      <a:r>
                        <a:rPr kumimoji="1" lang="ja-JP" altLang="en-US" sz="1400" dirty="0" smtClean="0">
                          <a:solidFill>
                            <a:srgbClr val="FF0000"/>
                          </a:solidFill>
                          <a:latin typeface="HG丸ｺﾞｼｯｸM-PRO" panose="020F0600000000000000" pitchFamily="50" charset="-128"/>
                          <a:ea typeface="HG丸ｺﾞｼｯｸM-PRO" panose="020F0600000000000000" pitchFamily="50" charset="-128"/>
                        </a:rPr>
                        <a:t>交付金は国の要綱に基づき算出</a:t>
                      </a:r>
                      <a:endParaRPr kumimoji="1" lang="en-US" altLang="ja-JP" sz="1400" dirty="0" smtClean="0">
                        <a:latin typeface="HG丸ｺﾞｼｯｸM-PRO" panose="020F0600000000000000" pitchFamily="50" charset="-128"/>
                        <a:ea typeface="HG丸ｺﾞｼｯｸM-PRO" panose="020F0600000000000000" pitchFamily="50" charset="-128"/>
                      </a:endParaRPr>
                    </a:p>
                    <a:p>
                      <a:pPr algn="l"/>
                      <a:endParaRPr kumimoji="1" lang="en-US" altLang="ja-JP" sz="1400" dirty="0" smtClean="0">
                        <a:latin typeface="HG丸ｺﾞｼｯｸM-PRO" panose="020F0600000000000000" pitchFamily="50" charset="-128"/>
                        <a:ea typeface="HG丸ｺﾞｼｯｸM-PRO" panose="020F0600000000000000" pitchFamily="50" charset="-128"/>
                      </a:endParaRPr>
                    </a:p>
                    <a:p>
                      <a:pPr algn="l"/>
                      <a:r>
                        <a:rPr kumimoji="1" lang="ja-JP" altLang="en-US" sz="1400" dirty="0" smtClean="0">
                          <a:latin typeface="HG丸ｺﾞｼｯｸM-PRO" panose="020F0600000000000000" pitchFamily="50" charset="-128"/>
                          <a:ea typeface="HG丸ｺﾞｼｯｸM-PRO" panose="020F0600000000000000" pitchFamily="50" charset="-128"/>
                        </a:rPr>
                        <a:t>成果は，交付金の総額</a:t>
                      </a:r>
                      <a:r>
                        <a:rPr kumimoji="1" lang="en-US" altLang="ja-JP" sz="1400" dirty="0" smtClean="0">
                          <a:latin typeface="HG丸ｺﾞｼｯｸM-PRO" panose="020F0600000000000000" pitchFamily="50" charset="-128"/>
                          <a:ea typeface="HG丸ｺﾞｼｯｸM-PRO" panose="020F0600000000000000" pitchFamily="50" charset="-128"/>
                        </a:rPr>
                        <a:t>÷</a:t>
                      </a:r>
                      <a:r>
                        <a:rPr kumimoji="1" lang="ja-JP" altLang="en-US" sz="1400" dirty="0" smtClean="0">
                          <a:latin typeface="HG丸ｺﾞｼｯｸM-PRO" panose="020F0600000000000000" pitchFamily="50" charset="-128"/>
                          <a:ea typeface="HG丸ｺﾞｼｯｸM-PRO" panose="020F0600000000000000" pitchFamily="50" charset="-128"/>
                        </a:rPr>
                        <a:t>活動手当受給対象委員数で配分</a:t>
                      </a:r>
                      <a:endParaRPr kumimoji="1" lang="en-US" altLang="ja-JP" sz="1400" dirty="0" smtClean="0">
                        <a:latin typeface="HG丸ｺﾞｼｯｸM-PRO" panose="020F0600000000000000" pitchFamily="50" charset="-128"/>
                        <a:ea typeface="HG丸ｺﾞｼｯｸM-PRO" panose="020F0600000000000000" pitchFamily="50" charset="-128"/>
                      </a:endParaRPr>
                    </a:p>
                  </a:txBody>
                  <a:tcPr anchor="ctr"/>
                </a:tc>
                <a:tc>
                  <a:txBody>
                    <a:bodyPr/>
                    <a:lstStyle/>
                    <a:p>
                      <a:r>
                        <a:rPr kumimoji="1" lang="en-US" altLang="ja-JP" sz="1400" dirty="0" smtClean="0">
                          <a:latin typeface="HG丸ｺﾞｼｯｸM-PRO" panose="020F0600000000000000" pitchFamily="50" charset="-128"/>
                          <a:ea typeface="HG丸ｺﾞｼｯｸM-PRO" panose="020F0600000000000000" pitchFamily="50" charset="-128"/>
                        </a:rPr>
                        <a:t>【</a:t>
                      </a:r>
                      <a:r>
                        <a:rPr kumimoji="1" lang="ja-JP" altLang="en-US" sz="1400" dirty="0" smtClean="0">
                          <a:latin typeface="HG丸ｺﾞｼｯｸM-PRO" panose="020F0600000000000000" pitchFamily="50" charset="-128"/>
                          <a:ea typeface="HG丸ｺﾞｼｯｸM-PRO" panose="020F0600000000000000" pitchFamily="50" charset="-128"/>
                        </a:rPr>
                        <a:t>活動実績</a:t>
                      </a:r>
                      <a:r>
                        <a:rPr kumimoji="1" lang="en-US" altLang="ja-JP" sz="1400" dirty="0" smtClean="0">
                          <a:latin typeface="HG丸ｺﾞｼｯｸM-PRO" panose="020F0600000000000000" pitchFamily="50" charset="-128"/>
                          <a:ea typeface="HG丸ｺﾞｼｯｸM-PRO" panose="020F0600000000000000" pitchFamily="50" charset="-128"/>
                        </a:rPr>
                        <a:t>】</a:t>
                      </a:r>
                      <a:r>
                        <a:rPr kumimoji="1" lang="ja-JP" altLang="en-US" sz="1400" dirty="0" smtClean="0">
                          <a:latin typeface="HG丸ｺﾞｼｯｸM-PRO" panose="020F0600000000000000" pitchFamily="50" charset="-128"/>
                          <a:ea typeface="HG丸ｺﾞｼｯｸM-PRO" panose="020F0600000000000000" pitchFamily="50" charset="-128"/>
                        </a:rPr>
                        <a:t>農地利用最適化交付金事業実施要綱における農地利用最適化に該当する活動（毎月１日以上）</a:t>
                      </a:r>
                      <a:endParaRPr kumimoji="1" lang="en-US" altLang="ja-JP" sz="1400" dirty="0" smtClean="0">
                        <a:latin typeface="HG丸ｺﾞｼｯｸM-PRO" panose="020F0600000000000000" pitchFamily="50" charset="-128"/>
                        <a:ea typeface="HG丸ｺﾞｼｯｸM-PRO" panose="020F0600000000000000" pitchFamily="50" charset="-128"/>
                      </a:endParaRPr>
                    </a:p>
                    <a:p>
                      <a:r>
                        <a:rPr kumimoji="1" lang="en-US" altLang="ja-JP" sz="1200" dirty="0" smtClean="0">
                          <a:solidFill>
                            <a:schemeClr val="tx1"/>
                          </a:solidFill>
                          <a:latin typeface="HG丸ｺﾞｼｯｸM-PRO" panose="020F0600000000000000" pitchFamily="50" charset="-128"/>
                          <a:ea typeface="HG丸ｺﾞｼｯｸM-PRO" panose="020F0600000000000000" pitchFamily="50" charset="-128"/>
                        </a:rPr>
                        <a:t>※</a:t>
                      </a:r>
                      <a:r>
                        <a:rPr lang="ja-JP" altLang="en-US" sz="1200" dirty="0" smtClean="0">
                          <a:solidFill>
                            <a:schemeClr val="tx1"/>
                          </a:solidFill>
                          <a:latin typeface="HG丸ｺﾞｼｯｸM-PRO" pitchFamily="50" charset="-128"/>
                        </a:rPr>
                        <a:t>活動記録簿の農地利用最適化推進活動欄に記載がない場合は対象外</a:t>
                      </a:r>
                      <a:endParaRPr lang="en-US" altLang="ja-JP" sz="1200" dirty="0" smtClean="0">
                        <a:solidFill>
                          <a:schemeClr val="tx1"/>
                        </a:solidFill>
                        <a:latin typeface="HG丸ｺﾞｼｯｸM-PRO" pitchFamily="50" charset="-128"/>
                      </a:endParaRPr>
                    </a:p>
                    <a:p>
                      <a:r>
                        <a:rPr kumimoji="1" lang="en-US" altLang="ja-JP" sz="1400" dirty="0" smtClean="0">
                          <a:latin typeface="HG丸ｺﾞｼｯｸM-PRO" panose="020F0600000000000000" pitchFamily="50" charset="-128"/>
                          <a:ea typeface="HG丸ｺﾞｼｯｸM-PRO" panose="020F0600000000000000" pitchFamily="50" charset="-128"/>
                        </a:rPr>
                        <a:t>【</a:t>
                      </a:r>
                      <a:r>
                        <a:rPr kumimoji="1" lang="ja-JP" altLang="en-US" sz="1400" dirty="0" smtClean="0">
                          <a:latin typeface="HG丸ｺﾞｼｯｸM-PRO" panose="020F0600000000000000" pitchFamily="50" charset="-128"/>
                          <a:ea typeface="HG丸ｺﾞｼｯｸM-PRO" panose="020F0600000000000000" pitchFamily="50" charset="-128"/>
                        </a:rPr>
                        <a:t>成果実績</a:t>
                      </a:r>
                      <a:r>
                        <a:rPr kumimoji="1" lang="en-US" altLang="ja-JP" sz="1400" dirty="0" smtClean="0">
                          <a:latin typeface="HG丸ｺﾞｼｯｸM-PRO" panose="020F0600000000000000" pitchFamily="50" charset="-128"/>
                          <a:ea typeface="HG丸ｺﾞｼｯｸM-PRO" panose="020F0600000000000000" pitchFamily="50" charset="-128"/>
                        </a:rPr>
                        <a:t>】</a:t>
                      </a:r>
                      <a:r>
                        <a:rPr kumimoji="1" lang="ja-JP" altLang="en-US" sz="1400" dirty="0" smtClean="0">
                          <a:latin typeface="HG丸ｺﾞｼｯｸM-PRO" panose="020F0600000000000000" pitchFamily="50" charset="-128"/>
                          <a:ea typeface="HG丸ｺﾞｼｯｸM-PRO" panose="020F0600000000000000" pitchFamily="50" charset="-128"/>
                        </a:rPr>
                        <a:t>単年度目標に対しての担い手への集積率及び遊休農地の解消率による評価点</a:t>
                      </a:r>
                      <a:r>
                        <a:rPr kumimoji="1" lang="ja-JP" altLang="en-US" sz="1400" dirty="0" smtClean="0">
                          <a:solidFill>
                            <a:srgbClr val="FF0000"/>
                          </a:solidFill>
                          <a:latin typeface="HG丸ｺﾞｼｯｸM-PRO" panose="020F0600000000000000" pitchFamily="50" charset="-128"/>
                          <a:ea typeface="HG丸ｺﾞｼｯｸM-PRO" panose="020F0600000000000000" pitchFamily="50" charset="-128"/>
                        </a:rPr>
                        <a:t>及び加点</a:t>
                      </a:r>
                      <a:endParaRPr kumimoji="1" lang="en-US" altLang="ja-JP" sz="1400" dirty="0" smtClean="0">
                        <a:solidFill>
                          <a:srgbClr val="FF0000"/>
                        </a:solidFill>
                        <a:latin typeface="HG丸ｺﾞｼｯｸM-PRO" panose="020F0600000000000000" pitchFamily="50" charset="-128"/>
                        <a:ea typeface="HG丸ｺﾞｼｯｸM-PRO" panose="020F0600000000000000" pitchFamily="50" charset="-128"/>
                      </a:endParaRPr>
                    </a:p>
                  </a:txBody>
                  <a:tcPr anchor="ctr"/>
                </a:tc>
                <a:extLst>
                  <a:ext uri="{0D108BD9-81ED-4DB2-BD59-A6C34878D82A}">
                    <a16:rowId xmlns:a16="http://schemas.microsoft.com/office/drawing/2014/main" val="3577875099"/>
                  </a:ext>
                </a:extLst>
              </a:tr>
            </a:tbl>
          </a:graphicData>
        </a:graphic>
      </p:graphicFrame>
    </p:spTree>
    <p:extLst>
      <p:ext uri="{BB962C8B-B14F-4D97-AF65-F5344CB8AC3E}">
        <p14:creationId xmlns:p14="http://schemas.microsoft.com/office/powerpoint/2010/main" val="1152998525"/>
      </p:ext>
    </p:extLst>
  </p:cSld>
  <p:clrMapOvr>
    <a:masterClrMapping/>
  </p:clrMapOvr>
  <p:transition>
    <p:zo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1"/>
          </p:nvPr>
        </p:nvSpPr>
        <p:spPr/>
        <p:txBody>
          <a:bodyPr/>
          <a:lstStyle/>
          <a:p>
            <a:fld id="{9E37A256-C8A6-48B8-B614-C5285A27385E}" type="slidenum">
              <a:rPr lang="en-US" altLang="ja-JP" smtClean="0"/>
              <a:pPr/>
              <a:t>8</a:t>
            </a:fld>
            <a:endParaRPr lang="en-US" altLang="ja-JP"/>
          </a:p>
        </p:txBody>
      </p:sp>
      <p:sp>
        <p:nvSpPr>
          <p:cNvPr id="5" name="Text Box 2"/>
          <p:cNvSpPr txBox="1">
            <a:spLocks noChangeArrowheads="1"/>
          </p:cNvSpPr>
          <p:nvPr/>
        </p:nvSpPr>
        <p:spPr bwMode="auto">
          <a:xfrm>
            <a:off x="971550" y="667544"/>
            <a:ext cx="7848600" cy="457200"/>
          </a:xfrm>
          <a:prstGeom prst="rect">
            <a:avLst/>
          </a:prstGeom>
          <a:noFill/>
          <a:ln w="9525">
            <a:noFill/>
            <a:miter lim="800000"/>
            <a:headEnd/>
            <a:tailEnd/>
          </a:ln>
          <a:effectLst/>
        </p:spPr>
        <p:txBody>
          <a:bodyPr>
            <a:spAutoFit/>
          </a:bodyPr>
          <a:lstStyle/>
          <a:p>
            <a:pPr algn="l">
              <a:spcBef>
                <a:spcPct val="50000"/>
              </a:spcBef>
            </a:pPr>
            <a:r>
              <a:rPr lang="ja-JP" altLang="en-US" sz="2400" b="1" dirty="0" smtClean="0">
                <a:effectLst>
                  <a:outerShdw blurRad="38100" dist="38100" dir="2700000" algn="tl">
                    <a:srgbClr val="C0C0C0"/>
                  </a:outerShdw>
                </a:effectLst>
              </a:rPr>
              <a:t>スケジュール（案）</a:t>
            </a:r>
            <a:endParaRPr lang="ja-JP" altLang="en-US" sz="2400" b="1" dirty="0">
              <a:effectLst>
                <a:outerShdw blurRad="38100" dist="38100" dir="2700000" algn="tl">
                  <a:srgbClr val="C0C0C0"/>
                </a:outerShdw>
              </a:effectLst>
            </a:endParaRPr>
          </a:p>
        </p:txBody>
      </p:sp>
      <p:sp>
        <p:nvSpPr>
          <p:cNvPr id="6" name="Text Box 5"/>
          <p:cNvSpPr txBox="1">
            <a:spLocks noChangeArrowheads="1"/>
          </p:cNvSpPr>
          <p:nvPr/>
        </p:nvSpPr>
        <p:spPr bwMode="auto">
          <a:xfrm>
            <a:off x="1763688" y="1124744"/>
            <a:ext cx="2160240" cy="338554"/>
          </a:xfrm>
          <a:prstGeom prst="rect">
            <a:avLst/>
          </a:prstGeom>
          <a:noFill/>
          <a:ln w="9525">
            <a:noFill/>
            <a:miter lim="800000"/>
            <a:headEnd/>
            <a:tailEnd/>
          </a:ln>
          <a:effectLst/>
        </p:spPr>
        <p:txBody>
          <a:bodyPr wrap="square">
            <a:spAutoFit/>
          </a:bodyPr>
          <a:lstStyle/>
          <a:p>
            <a:pPr algn="l">
              <a:spcBef>
                <a:spcPct val="50000"/>
              </a:spcBef>
            </a:pPr>
            <a:r>
              <a:rPr lang="ja-JP" altLang="en-US" sz="1600" dirty="0" smtClean="0">
                <a:solidFill>
                  <a:schemeClr val="tx1"/>
                </a:solidFill>
                <a:latin typeface="HG丸ｺﾞｼｯｸM-PRO" pitchFamily="50" charset="-128"/>
              </a:rPr>
              <a:t>○ 上乗せ分報酬改正</a:t>
            </a:r>
            <a:endParaRPr lang="en-US" altLang="ja-JP" sz="1600" dirty="0" smtClean="0">
              <a:solidFill>
                <a:schemeClr val="tx1"/>
              </a:solidFill>
              <a:latin typeface="HG丸ｺﾞｼｯｸM-PRO" pitchFamily="50" charset="-128"/>
            </a:endParaRPr>
          </a:p>
        </p:txBody>
      </p:sp>
      <p:sp>
        <p:nvSpPr>
          <p:cNvPr id="8" name="ホームベース 7"/>
          <p:cNvSpPr/>
          <p:nvPr/>
        </p:nvSpPr>
        <p:spPr bwMode="auto">
          <a:xfrm rot="5400000">
            <a:off x="-995237" y="3070095"/>
            <a:ext cx="3717701" cy="504108"/>
          </a:xfrm>
          <a:prstGeom prst="homePlate">
            <a:avLst>
              <a:gd name="adj" fmla="val 52268"/>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0800000" scaled="1"/>
            <a:tileRect/>
          </a:gra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400" b="0" i="0" u="none" strike="noStrike" cap="none" normalizeH="0" baseline="0" dirty="0" smtClean="0">
              <a:ln>
                <a:noFill/>
              </a:ln>
              <a:solidFill>
                <a:srgbClr val="008000"/>
              </a:solidFill>
              <a:effectLst/>
              <a:latin typeface="Times New Roman" pitchFamily="18" charset="0"/>
              <a:ea typeface="HG丸ｺﾞｼｯｸM-PRO" pitchFamily="50" charset="-128"/>
            </a:endParaRPr>
          </a:p>
        </p:txBody>
      </p:sp>
      <p:sp>
        <p:nvSpPr>
          <p:cNvPr id="9" name="Text Box 5"/>
          <p:cNvSpPr txBox="1">
            <a:spLocks noChangeArrowheads="1"/>
          </p:cNvSpPr>
          <p:nvPr/>
        </p:nvSpPr>
        <p:spPr bwMode="auto">
          <a:xfrm>
            <a:off x="323528" y="1587708"/>
            <a:ext cx="1584176" cy="3593291"/>
          </a:xfrm>
          <a:prstGeom prst="rect">
            <a:avLst/>
          </a:prstGeom>
          <a:noFill/>
          <a:ln w="9525">
            <a:noFill/>
            <a:miter lim="800000"/>
            <a:headEnd/>
            <a:tailEnd/>
          </a:ln>
          <a:effectLst/>
        </p:spPr>
        <p:txBody>
          <a:bodyPr wrap="square">
            <a:spAutoFit/>
          </a:bodyPr>
          <a:lstStyle/>
          <a:p>
            <a:pPr algn="l">
              <a:spcBef>
                <a:spcPct val="50000"/>
              </a:spcBef>
            </a:pPr>
            <a:r>
              <a:rPr lang="ja-JP" altLang="en-US" sz="1300" dirty="0" smtClean="0">
                <a:solidFill>
                  <a:schemeClr val="tx1"/>
                </a:solidFill>
                <a:latin typeface="HG丸ｺﾞｼｯｸM-PRO" pitchFamily="50" charset="-128"/>
              </a:rPr>
              <a:t>令和元年   </a:t>
            </a:r>
            <a:r>
              <a:rPr lang="en-US" altLang="ja-JP" sz="1300" dirty="0" smtClean="0">
                <a:solidFill>
                  <a:schemeClr val="tx1"/>
                </a:solidFill>
                <a:latin typeface="HG丸ｺﾞｼｯｸM-PRO" pitchFamily="50" charset="-128"/>
              </a:rPr>
              <a:t>5</a:t>
            </a:r>
            <a:r>
              <a:rPr lang="ja-JP" altLang="en-US" sz="1300" dirty="0" smtClean="0">
                <a:solidFill>
                  <a:schemeClr val="tx1"/>
                </a:solidFill>
                <a:latin typeface="HG丸ｺﾞｼｯｸM-PRO" pitchFamily="50" charset="-128"/>
              </a:rPr>
              <a:t>月</a:t>
            </a:r>
            <a:endParaRPr lang="en-US" altLang="ja-JP" sz="1300" dirty="0" smtClean="0">
              <a:solidFill>
                <a:schemeClr val="tx1"/>
              </a:solidFill>
              <a:latin typeface="HG丸ｺﾞｼｯｸM-PRO" pitchFamily="50" charset="-128"/>
            </a:endParaRPr>
          </a:p>
          <a:p>
            <a:pPr algn="l">
              <a:spcBef>
                <a:spcPct val="50000"/>
              </a:spcBef>
            </a:pPr>
            <a:r>
              <a:rPr lang="ja-JP" altLang="en-US" sz="1300" dirty="0" smtClean="0">
                <a:solidFill>
                  <a:schemeClr val="tx1"/>
                </a:solidFill>
                <a:latin typeface="HG丸ｺﾞｼｯｸM-PRO" pitchFamily="50" charset="-128"/>
              </a:rPr>
              <a:t>　　　　　</a:t>
            </a:r>
            <a:r>
              <a:rPr lang="en-US" altLang="ja-JP" sz="1300" dirty="0" smtClean="0">
                <a:solidFill>
                  <a:schemeClr val="tx1"/>
                </a:solidFill>
                <a:latin typeface="HG丸ｺﾞｼｯｸM-PRO" pitchFamily="50" charset="-128"/>
              </a:rPr>
              <a:t>6</a:t>
            </a:r>
            <a:r>
              <a:rPr lang="ja-JP" altLang="en-US" sz="1300" dirty="0" smtClean="0">
                <a:solidFill>
                  <a:schemeClr val="tx1"/>
                </a:solidFill>
                <a:latin typeface="HG丸ｺﾞｼｯｸM-PRO" pitchFamily="50" charset="-128"/>
              </a:rPr>
              <a:t>月</a:t>
            </a:r>
            <a:endParaRPr lang="en-US" altLang="ja-JP" sz="1300" dirty="0">
              <a:solidFill>
                <a:schemeClr val="tx1"/>
              </a:solidFill>
              <a:latin typeface="HG丸ｺﾞｼｯｸM-PRO" pitchFamily="50" charset="-128"/>
            </a:endParaRPr>
          </a:p>
          <a:p>
            <a:pPr algn="l">
              <a:spcBef>
                <a:spcPct val="50000"/>
              </a:spcBef>
            </a:pPr>
            <a:r>
              <a:rPr lang="ja-JP" altLang="en-US" sz="1300" dirty="0" smtClean="0">
                <a:solidFill>
                  <a:schemeClr val="tx1"/>
                </a:solidFill>
                <a:latin typeface="HG丸ｺﾞｼｯｸM-PRO" pitchFamily="50" charset="-128"/>
              </a:rPr>
              <a:t>　　　　　</a:t>
            </a:r>
            <a:r>
              <a:rPr lang="en-US" altLang="ja-JP" sz="1300" dirty="0" smtClean="0">
                <a:solidFill>
                  <a:schemeClr val="tx1"/>
                </a:solidFill>
                <a:latin typeface="HG丸ｺﾞｼｯｸM-PRO" pitchFamily="50" charset="-128"/>
              </a:rPr>
              <a:t>7</a:t>
            </a:r>
            <a:r>
              <a:rPr lang="ja-JP" altLang="en-US" sz="1300" dirty="0" smtClean="0">
                <a:solidFill>
                  <a:schemeClr val="tx1"/>
                </a:solidFill>
                <a:latin typeface="HG丸ｺﾞｼｯｸM-PRO" pitchFamily="50" charset="-128"/>
              </a:rPr>
              <a:t>月</a:t>
            </a:r>
            <a:endParaRPr lang="en-US" altLang="ja-JP" sz="1300" dirty="0" smtClean="0">
              <a:solidFill>
                <a:schemeClr val="tx1"/>
              </a:solidFill>
              <a:latin typeface="HG丸ｺﾞｼｯｸM-PRO" pitchFamily="50" charset="-128"/>
            </a:endParaRPr>
          </a:p>
          <a:p>
            <a:pPr algn="l">
              <a:spcBef>
                <a:spcPct val="50000"/>
              </a:spcBef>
            </a:pPr>
            <a:r>
              <a:rPr lang="ja-JP" altLang="en-US" sz="1300" dirty="0" smtClean="0">
                <a:solidFill>
                  <a:schemeClr val="tx1"/>
                </a:solidFill>
                <a:latin typeface="HG丸ｺﾞｼｯｸM-PRO" pitchFamily="50" charset="-128"/>
              </a:rPr>
              <a:t>　　　　　</a:t>
            </a:r>
            <a:r>
              <a:rPr lang="en-US" altLang="ja-JP" sz="1300" dirty="0" smtClean="0">
                <a:solidFill>
                  <a:schemeClr val="tx1"/>
                </a:solidFill>
                <a:latin typeface="HG丸ｺﾞｼｯｸM-PRO" pitchFamily="50" charset="-128"/>
              </a:rPr>
              <a:t>8</a:t>
            </a:r>
            <a:r>
              <a:rPr lang="ja-JP" altLang="en-US" sz="1300" dirty="0" smtClean="0">
                <a:solidFill>
                  <a:schemeClr val="tx1"/>
                </a:solidFill>
                <a:latin typeface="HG丸ｺﾞｼｯｸM-PRO" pitchFamily="50" charset="-128"/>
              </a:rPr>
              <a:t>月</a:t>
            </a:r>
            <a:endParaRPr lang="en-US" altLang="ja-JP" sz="1300" dirty="0">
              <a:solidFill>
                <a:schemeClr val="tx1"/>
              </a:solidFill>
              <a:latin typeface="HG丸ｺﾞｼｯｸM-PRO" pitchFamily="50" charset="-128"/>
            </a:endParaRPr>
          </a:p>
          <a:p>
            <a:pPr algn="l">
              <a:spcBef>
                <a:spcPct val="50000"/>
              </a:spcBef>
            </a:pPr>
            <a:r>
              <a:rPr lang="ja-JP" altLang="en-US" sz="1300" dirty="0" smtClean="0">
                <a:solidFill>
                  <a:schemeClr val="tx1"/>
                </a:solidFill>
                <a:latin typeface="HG丸ｺﾞｼｯｸM-PRO" pitchFamily="50" charset="-128"/>
              </a:rPr>
              <a:t>　　　　　</a:t>
            </a:r>
            <a:r>
              <a:rPr lang="en-US" altLang="ja-JP" sz="1300" dirty="0" smtClean="0">
                <a:solidFill>
                  <a:schemeClr val="tx1"/>
                </a:solidFill>
                <a:latin typeface="HG丸ｺﾞｼｯｸM-PRO" pitchFamily="50" charset="-128"/>
              </a:rPr>
              <a:t>9</a:t>
            </a:r>
            <a:r>
              <a:rPr lang="ja-JP" altLang="en-US" sz="1300" dirty="0" smtClean="0">
                <a:solidFill>
                  <a:schemeClr val="tx1"/>
                </a:solidFill>
                <a:latin typeface="HG丸ｺﾞｼｯｸM-PRO" pitchFamily="50" charset="-128"/>
              </a:rPr>
              <a:t>月</a:t>
            </a:r>
            <a:endParaRPr lang="en-US" altLang="ja-JP" sz="1300" dirty="0">
              <a:solidFill>
                <a:schemeClr val="tx1"/>
              </a:solidFill>
              <a:latin typeface="HG丸ｺﾞｼｯｸM-PRO" pitchFamily="50" charset="-128"/>
            </a:endParaRPr>
          </a:p>
          <a:p>
            <a:pPr algn="l">
              <a:spcBef>
                <a:spcPct val="50000"/>
              </a:spcBef>
            </a:pPr>
            <a:r>
              <a:rPr lang="ja-JP" altLang="en-US" sz="1300" dirty="0" smtClean="0">
                <a:solidFill>
                  <a:schemeClr val="tx1"/>
                </a:solidFill>
                <a:latin typeface="HG丸ｺﾞｼｯｸM-PRO" pitchFamily="50" charset="-128"/>
              </a:rPr>
              <a:t>　　　 　</a:t>
            </a:r>
            <a:r>
              <a:rPr lang="en-US" altLang="ja-JP" sz="1300" dirty="0" smtClean="0">
                <a:solidFill>
                  <a:schemeClr val="tx1"/>
                </a:solidFill>
                <a:latin typeface="HG丸ｺﾞｼｯｸM-PRO" pitchFamily="50" charset="-128"/>
              </a:rPr>
              <a:t>10</a:t>
            </a:r>
            <a:r>
              <a:rPr lang="ja-JP" altLang="en-US" sz="1300" dirty="0" smtClean="0">
                <a:solidFill>
                  <a:schemeClr val="tx1"/>
                </a:solidFill>
                <a:latin typeface="HG丸ｺﾞｼｯｸM-PRO" pitchFamily="50" charset="-128"/>
              </a:rPr>
              <a:t>月</a:t>
            </a:r>
            <a:endParaRPr lang="en-US" altLang="ja-JP" sz="1300" dirty="0" smtClean="0">
              <a:solidFill>
                <a:schemeClr val="tx1"/>
              </a:solidFill>
              <a:latin typeface="HG丸ｺﾞｼｯｸM-PRO" pitchFamily="50" charset="-128"/>
            </a:endParaRPr>
          </a:p>
          <a:p>
            <a:pPr algn="l">
              <a:spcBef>
                <a:spcPct val="50000"/>
              </a:spcBef>
            </a:pPr>
            <a:r>
              <a:rPr lang="ja-JP" altLang="en-US" sz="1300" dirty="0" smtClean="0">
                <a:solidFill>
                  <a:schemeClr val="tx1"/>
                </a:solidFill>
                <a:latin typeface="HG丸ｺﾞｼｯｸM-PRO" pitchFamily="50" charset="-128"/>
              </a:rPr>
              <a:t>　　　　 </a:t>
            </a:r>
            <a:r>
              <a:rPr lang="en-US" altLang="ja-JP" sz="1300" dirty="0" smtClean="0">
                <a:solidFill>
                  <a:schemeClr val="tx1"/>
                </a:solidFill>
                <a:latin typeface="HG丸ｺﾞｼｯｸM-PRO" pitchFamily="50" charset="-128"/>
              </a:rPr>
              <a:t>11</a:t>
            </a:r>
            <a:r>
              <a:rPr lang="ja-JP" altLang="en-US" sz="1300" dirty="0" smtClean="0">
                <a:solidFill>
                  <a:schemeClr val="tx1"/>
                </a:solidFill>
                <a:latin typeface="HG丸ｺﾞｼｯｸM-PRO" pitchFamily="50" charset="-128"/>
              </a:rPr>
              <a:t>月</a:t>
            </a:r>
            <a:endParaRPr lang="en-US" altLang="ja-JP" sz="1300" dirty="0" smtClean="0">
              <a:solidFill>
                <a:schemeClr val="tx1"/>
              </a:solidFill>
              <a:latin typeface="HG丸ｺﾞｼｯｸM-PRO" pitchFamily="50" charset="-128"/>
            </a:endParaRPr>
          </a:p>
          <a:p>
            <a:pPr algn="l">
              <a:spcBef>
                <a:spcPct val="50000"/>
              </a:spcBef>
            </a:pPr>
            <a:r>
              <a:rPr lang="ja-JP" altLang="en-US" sz="1300" dirty="0" smtClean="0">
                <a:solidFill>
                  <a:schemeClr val="tx1"/>
                </a:solidFill>
                <a:latin typeface="HG丸ｺﾞｼｯｸM-PRO" pitchFamily="50" charset="-128"/>
              </a:rPr>
              <a:t>　　　 　</a:t>
            </a:r>
            <a:r>
              <a:rPr lang="en-US" altLang="ja-JP" sz="1300" dirty="0" smtClean="0">
                <a:solidFill>
                  <a:schemeClr val="tx1"/>
                </a:solidFill>
                <a:latin typeface="HG丸ｺﾞｼｯｸM-PRO" pitchFamily="50" charset="-128"/>
              </a:rPr>
              <a:t>12</a:t>
            </a:r>
            <a:r>
              <a:rPr lang="ja-JP" altLang="en-US" sz="1300" dirty="0" smtClean="0">
                <a:solidFill>
                  <a:schemeClr val="tx1"/>
                </a:solidFill>
                <a:latin typeface="HG丸ｺﾞｼｯｸM-PRO" pitchFamily="50" charset="-128"/>
              </a:rPr>
              <a:t>月</a:t>
            </a:r>
            <a:endParaRPr lang="en-US" altLang="ja-JP" sz="1300" dirty="0" smtClean="0">
              <a:solidFill>
                <a:schemeClr val="tx1"/>
              </a:solidFill>
              <a:latin typeface="HG丸ｺﾞｼｯｸM-PRO" pitchFamily="50" charset="-128"/>
            </a:endParaRPr>
          </a:p>
          <a:p>
            <a:pPr algn="l">
              <a:spcBef>
                <a:spcPct val="50000"/>
              </a:spcBef>
            </a:pPr>
            <a:r>
              <a:rPr lang="ja-JP" altLang="en-US" sz="1300" dirty="0" smtClean="0">
                <a:solidFill>
                  <a:schemeClr val="tx1"/>
                </a:solidFill>
                <a:latin typeface="HG丸ｺﾞｼｯｸM-PRO" pitchFamily="50" charset="-128"/>
              </a:rPr>
              <a:t>令和２年   </a:t>
            </a:r>
            <a:r>
              <a:rPr lang="en-US" altLang="ja-JP" sz="1300" dirty="0" smtClean="0">
                <a:solidFill>
                  <a:schemeClr val="tx1"/>
                </a:solidFill>
                <a:latin typeface="HG丸ｺﾞｼｯｸM-PRO" pitchFamily="50" charset="-128"/>
              </a:rPr>
              <a:t>1</a:t>
            </a:r>
            <a:r>
              <a:rPr lang="ja-JP" altLang="en-US" sz="1300" dirty="0" smtClean="0">
                <a:solidFill>
                  <a:schemeClr val="tx1"/>
                </a:solidFill>
                <a:latin typeface="HG丸ｺﾞｼｯｸM-PRO" pitchFamily="50" charset="-128"/>
              </a:rPr>
              <a:t>月</a:t>
            </a:r>
            <a:endParaRPr lang="en-US" altLang="ja-JP" sz="1300" dirty="0" smtClean="0">
              <a:solidFill>
                <a:schemeClr val="tx1"/>
              </a:solidFill>
              <a:latin typeface="HG丸ｺﾞｼｯｸM-PRO" pitchFamily="50" charset="-128"/>
            </a:endParaRPr>
          </a:p>
          <a:p>
            <a:pPr algn="l">
              <a:spcBef>
                <a:spcPct val="50000"/>
              </a:spcBef>
            </a:pPr>
            <a:r>
              <a:rPr lang="ja-JP" altLang="en-US" sz="1300" dirty="0" smtClean="0">
                <a:solidFill>
                  <a:schemeClr val="tx1"/>
                </a:solidFill>
                <a:latin typeface="HG丸ｺﾞｼｯｸM-PRO" pitchFamily="50" charset="-128"/>
              </a:rPr>
              <a:t>　　　　　</a:t>
            </a:r>
            <a:r>
              <a:rPr lang="en-US" altLang="ja-JP" sz="1300" dirty="0" smtClean="0">
                <a:solidFill>
                  <a:schemeClr val="tx1"/>
                </a:solidFill>
                <a:latin typeface="HG丸ｺﾞｼｯｸM-PRO" pitchFamily="50" charset="-128"/>
              </a:rPr>
              <a:t>2</a:t>
            </a:r>
            <a:r>
              <a:rPr lang="ja-JP" altLang="en-US" sz="1300" dirty="0" smtClean="0">
                <a:solidFill>
                  <a:schemeClr val="tx1"/>
                </a:solidFill>
                <a:latin typeface="HG丸ｺﾞｼｯｸM-PRO" pitchFamily="50" charset="-128"/>
              </a:rPr>
              <a:t>月</a:t>
            </a:r>
            <a:endParaRPr lang="en-US" altLang="ja-JP" sz="1300" dirty="0" smtClean="0">
              <a:solidFill>
                <a:schemeClr val="tx1"/>
              </a:solidFill>
              <a:latin typeface="HG丸ｺﾞｼｯｸM-PRO" pitchFamily="50" charset="-128"/>
            </a:endParaRPr>
          </a:p>
          <a:p>
            <a:pPr algn="l">
              <a:spcBef>
                <a:spcPct val="50000"/>
              </a:spcBef>
            </a:pPr>
            <a:r>
              <a:rPr lang="ja-JP" altLang="en-US" sz="1300" dirty="0" smtClean="0">
                <a:solidFill>
                  <a:schemeClr val="tx1"/>
                </a:solidFill>
                <a:latin typeface="HG丸ｺﾞｼｯｸM-PRO" pitchFamily="50" charset="-128"/>
              </a:rPr>
              <a:t>　　　　　</a:t>
            </a:r>
            <a:r>
              <a:rPr lang="en-US" altLang="ja-JP" sz="1300" dirty="0" smtClean="0">
                <a:solidFill>
                  <a:schemeClr val="tx1"/>
                </a:solidFill>
                <a:latin typeface="HG丸ｺﾞｼｯｸM-PRO" pitchFamily="50" charset="-128"/>
              </a:rPr>
              <a:t>3</a:t>
            </a:r>
            <a:r>
              <a:rPr lang="ja-JP" altLang="en-US" sz="1300" dirty="0" smtClean="0">
                <a:solidFill>
                  <a:schemeClr val="tx1"/>
                </a:solidFill>
                <a:latin typeface="HG丸ｺﾞｼｯｸM-PRO" pitchFamily="50" charset="-128"/>
              </a:rPr>
              <a:t>月</a:t>
            </a:r>
            <a:endParaRPr lang="en-US" altLang="ja-JP" sz="1300" dirty="0" smtClean="0">
              <a:solidFill>
                <a:schemeClr val="tx1"/>
              </a:solidFill>
              <a:latin typeface="HG丸ｺﾞｼｯｸM-PRO" pitchFamily="50" charset="-128"/>
            </a:endParaRPr>
          </a:p>
          <a:p>
            <a:pPr algn="l">
              <a:spcBef>
                <a:spcPct val="50000"/>
              </a:spcBef>
            </a:pPr>
            <a:r>
              <a:rPr lang="ja-JP" altLang="en-US" sz="1300" dirty="0" smtClean="0">
                <a:solidFill>
                  <a:schemeClr val="tx1"/>
                </a:solidFill>
                <a:latin typeface="HG丸ｺﾞｼｯｸM-PRO" pitchFamily="50" charset="-128"/>
              </a:rPr>
              <a:t>　　　　　</a:t>
            </a:r>
            <a:endParaRPr lang="en-US" altLang="ja-JP" sz="1300" dirty="0" smtClean="0">
              <a:solidFill>
                <a:schemeClr val="tx1"/>
              </a:solidFill>
              <a:latin typeface="HG丸ｺﾞｼｯｸM-PRO" pitchFamily="50" charset="-128"/>
            </a:endParaRPr>
          </a:p>
        </p:txBody>
      </p:sp>
      <p:sp>
        <p:nvSpPr>
          <p:cNvPr id="10" name="正方形/長方形 9"/>
          <p:cNvSpPr/>
          <p:nvPr/>
        </p:nvSpPr>
        <p:spPr bwMode="auto">
          <a:xfrm>
            <a:off x="1835696" y="1556792"/>
            <a:ext cx="4176466" cy="936104"/>
          </a:xfrm>
          <a:prstGeom prst="rect">
            <a:avLst/>
          </a:prstGeom>
          <a:solidFill>
            <a:srgbClr val="FFFFCC"/>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ja-JP" altLang="en-US" dirty="0" smtClean="0">
                <a:solidFill>
                  <a:schemeClr val="tx1"/>
                </a:solidFill>
                <a:latin typeface="HG丸ｺﾞｼｯｸM-PRO" panose="020F0600000000000000" pitchFamily="50" charset="-128"/>
              </a:rPr>
              <a:t>国の要綱改正，方針検討</a:t>
            </a:r>
            <a:endParaRPr lang="ja-JP" altLang="en-US" dirty="0">
              <a:solidFill>
                <a:schemeClr val="tx1"/>
              </a:solidFill>
              <a:latin typeface="HG丸ｺﾞｼｯｸM-PRO" panose="020F0600000000000000" pitchFamily="50" charset="-128"/>
            </a:endParaRPr>
          </a:p>
        </p:txBody>
      </p:sp>
      <p:sp>
        <p:nvSpPr>
          <p:cNvPr id="11" name="正方形/長方形 10"/>
          <p:cNvSpPr/>
          <p:nvPr/>
        </p:nvSpPr>
        <p:spPr bwMode="auto">
          <a:xfrm>
            <a:off x="1835696" y="2564904"/>
            <a:ext cx="4176466" cy="674738"/>
          </a:xfrm>
          <a:prstGeom prst="rect">
            <a:avLst/>
          </a:prstGeom>
          <a:solidFill>
            <a:srgbClr val="FFFFCC"/>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ja-JP" altLang="en-US" dirty="0" smtClean="0">
                <a:solidFill>
                  <a:schemeClr val="tx1"/>
                </a:solidFill>
                <a:latin typeface="HG丸ｺﾞｼｯｸM-PRO" panose="020F0600000000000000" pitchFamily="50" charset="-128"/>
              </a:rPr>
              <a:t>上乗せ報酬改定案作成</a:t>
            </a:r>
            <a:r>
              <a:rPr lang="en-US" altLang="ja-JP" dirty="0" smtClean="0">
                <a:solidFill>
                  <a:schemeClr val="tx1"/>
                </a:solidFill>
                <a:latin typeface="HG丸ｺﾞｼｯｸM-PRO" panose="020F0600000000000000" pitchFamily="50" charset="-128"/>
              </a:rPr>
              <a:t/>
            </a:r>
            <a:br>
              <a:rPr lang="en-US" altLang="ja-JP" dirty="0" smtClean="0">
                <a:solidFill>
                  <a:schemeClr val="tx1"/>
                </a:solidFill>
                <a:latin typeface="HG丸ｺﾞｼｯｸM-PRO" panose="020F0600000000000000" pitchFamily="50" charset="-128"/>
              </a:rPr>
            </a:br>
            <a:r>
              <a:rPr lang="ja-JP" altLang="en-US" dirty="0" smtClean="0">
                <a:solidFill>
                  <a:schemeClr val="tx1"/>
                </a:solidFill>
                <a:latin typeface="HG丸ｺﾞｼｯｸM-PRO" panose="020F0600000000000000" pitchFamily="50" charset="-128"/>
              </a:rPr>
              <a:t>農業委員・農地利用最適化推進委員説明</a:t>
            </a:r>
            <a:endParaRPr lang="ja-JP" altLang="en-US" dirty="0">
              <a:solidFill>
                <a:schemeClr val="tx1"/>
              </a:solidFill>
              <a:latin typeface="HG丸ｺﾞｼｯｸM-PRO" panose="020F0600000000000000" pitchFamily="50" charset="-128"/>
            </a:endParaRPr>
          </a:p>
        </p:txBody>
      </p:sp>
      <p:sp>
        <p:nvSpPr>
          <p:cNvPr id="12" name="正方形/長方形 11"/>
          <p:cNvSpPr/>
          <p:nvPr/>
        </p:nvSpPr>
        <p:spPr bwMode="auto">
          <a:xfrm>
            <a:off x="1871700" y="3322149"/>
            <a:ext cx="4176467" cy="360040"/>
          </a:xfrm>
          <a:prstGeom prst="rect">
            <a:avLst/>
          </a:prstGeom>
          <a:solidFill>
            <a:srgbClr val="FFFFCC"/>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ja-JP" altLang="en-US" dirty="0">
                <a:solidFill>
                  <a:schemeClr val="tx1"/>
                </a:solidFill>
                <a:latin typeface="HG丸ｺﾞｼｯｸM-PRO" panose="020F0600000000000000" pitchFamily="50" charset="-128"/>
              </a:rPr>
              <a:t>特別職報酬等審議会（諮問</a:t>
            </a:r>
            <a:r>
              <a:rPr lang="ja-JP" altLang="en-US" dirty="0" smtClean="0">
                <a:solidFill>
                  <a:schemeClr val="tx1"/>
                </a:solidFill>
                <a:latin typeface="HG丸ｺﾞｼｯｸM-PRO" panose="020F0600000000000000" pitchFamily="50" charset="-128"/>
              </a:rPr>
              <a:t>）・規則改正</a:t>
            </a:r>
            <a:endParaRPr lang="ja-JP" altLang="en-US" dirty="0">
              <a:solidFill>
                <a:schemeClr val="tx1"/>
              </a:solidFill>
              <a:latin typeface="HG丸ｺﾞｼｯｸM-PRO" panose="020F0600000000000000" pitchFamily="50" charset="-128"/>
            </a:endParaRPr>
          </a:p>
        </p:txBody>
      </p:sp>
      <p:sp>
        <p:nvSpPr>
          <p:cNvPr id="19" name="Text Box 5"/>
          <p:cNvSpPr txBox="1">
            <a:spLocks noChangeArrowheads="1"/>
          </p:cNvSpPr>
          <p:nvPr/>
        </p:nvSpPr>
        <p:spPr bwMode="auto">
          <a:xfrm>
            <a:off x="6372200" y="2037347"/>
            <a:ext cx="1884203" cy="338554"/>
          </a:xfrm>
          <a:prstGeom prst="rect">
            <a:avLst/>
          </a:prstGeom>
          <a:noFill/>
          <a:ln w="9525">
            <a:noFill/>
            <a:miter lim="800000"/>
            <a:headEnd/>
            <a:tailEnd/>
          </a:ln>
          <a:effectLst/>
        </p:spPr>
        <p:txBody>
          <a:bodyPr wrap="square">
            <a:spAutoFit/>
          </a:bodyPr>
          <a:lstStyle/>
          <a:p>
            <a:pPr algn="l">
              <a:spcBef>
                <a:spcPct val="50000"/>
              </a:spcBef>
            </a:pPr>
            <a:r>
              <a:rPr lang="ja-JP" altLang="en-US" sz="1600" dirty="0" smtClean="0">
                <a:solidFill>
                  <a:schemeClr val="tx1"/>
                </a:solidFill>
                <a:latin typeface="HG丸ｺﾞｼｯｸM-PRO" pitchFamily="50" charset="-128"/>
              </a:rPr>
              <a:t>○ 最適化交付金</a:t>
            </a:r>
            <a:endParaRPr lang="en-US" altLang="ja-JP" sz="1600" dirty="0" smtClean="0">
              <a:solidFill>
                <a:schemeClr val="tx1"/>
              </a:solidFill>
              <a:latin typeface="HG丸ｺﾞｼｯｸM-PRO" pitchFamily="50" charset="-128"/>
            </a:endParaRPr>
          </a:p>
        </p:txBody>
      </p:sp>
      <p:sp>
        <p:nvSpPr>
          <p:cNvPr id="20" name="正方形/長方形 19"/>
          <p:cNvSpPr/>
          <p:nvPr/>
        </p:nvSpPr>
        <p:spPr bwMode="auto">
          <a:xfrm>
            <a:off x="6219714" y="2663119"/>
            <a:ext cx="2304256" cy="477849"/>
          </a:xfrm>
          <a:prstGeom prst="rect">
            <a:avLst/>
          </a:prstGeom>
          <a:solidFill>
            <a:srgbClr val="FFFFCC"/>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ja-JP" altLang="en-US" dirty="0" smtClean="0">
                <a:solidFill>
                  <a:schemeClr val="tx1"/>
                </a:solidFill>
                <a:latin typeface="HG丸ｺﾞｼｯｸM-PRO" panose="020F0600000000000000" pitchFamily="50" charset="-128"/>
              </a:rPr>
              <a:t>事業実施計画提出</a:t>
            </a:r>
            <a:endParaRPr lang="ja-JP" altLang="en-US" dirty="0">
              <a:solidFill>
                <a:schemeClr val="tx1"/>
              </a:solidFill>
              <a:latin typeface="HG丸ｺﾞｼｯｸM-PRO" panose="020F0600000000000000" pitchFamily="50" charset="-128"/>
            </a:endParaRPr>
          </a:p>
        </p:txBody>
      </p:sp>
      <p:sp>
        <p:nvSpPr>
          <p:cNvPr id="21" name="正方形/長方形 20"/>
          <p:cNvSpPr/>
          <p:nvPr/>
        </p:nvSpPr>
        <p:spPr bwMode="auto">
          <a:xfrm>
            <a:off x="6219700" y="3682189"/>
            <a:ext cx="2304270" cy="349784"/>
          </a:xfrm>
          <a:prstGeom prst="rect">
            <a:avLst/>
          </a:prstGeom>
          <a:solidFill>
            <a:srgbClr val="FFFFCC"/>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ja-JP" altLang="en-US" dirty="0" smtClean="0">
                <a:solidFill>
                  <a:schemeClr val="tx1"/>
                </a:solidFill>
                <a:latin typeface="HG丸ｺﾞｼｯｸM-PRO" panose="020F0600000000000000" pitchFamily="50" charset="-128"/>
              </a:rPr>
              <a:t>内示</a:t>
            </a:r>
            <a:endParaRPr lang="ja-JP" altLang="en-US" dirty="0">
              <a:solidFill>
                <a:schemeClr val="tx1"/>
              </a:solidFill>
              <a:latin typeface="HG丸ｺﾞｼｯｸM-PRO" panose="020F0600000000000000" pitchFamily="50" charset="-128"/>
            </a:endParaRPr>
          </a:p>
        </p:txBody>
      </p:sp>
      <p:sp>
        <p:nvSpPr>
          <p:cNvPr id="22" name="正方形/長方形 21"/>
          <p:cNvSpPr/>
          <p:nvPr/>
        </p:nvSpPr>
        <p:spPr bwMode="auto">
          <a:xfrm>
            <a:off x="6219700" y="4109631"/>
            <a:ext cx="2304208" cy="765415"/>
          </a:xfrm>
          <a:prstGeom prst="rect">
            <a:avLst/>
          </a:prstGeom>
          <a:solidFill>
            <a:srgbClr val="FFFFCC"/>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ja-JP" altLang="en-US" dirty="0" smtClean="0">
                <a:solidFill>
                  <a:schemeClr val="tx1"/>
                </a:solidFill>
                <a:latin typeface="HG丸ｺﾞｼｯｸM-PRO" panose="020F0600000000000000" pitchFamily="50" charset="-128"/>
              </a:rPr>
              <a:t>実績取りまとめ</a:t>
            </a:r>
            <a:endParaRPr lang="en-US" altLang="ja-JP" dirty="0" smtClean="0">
              <a:solidFill>
                <a:schemeClr val="tx1"/>
              </a:solidFill>
              <a:latin typeface="HG丸ｺﾞｼｯｸM-PRO" panose="020F0600000000000000" pitchFamily="50" charset="-128"/>
            </a:endParaRPr>
          </a:p>
          <a:p>
            <a:r>
              <a:rPr lang="ja-JP" altLang="en-US" dirty="0" smtClean="0">
                <a:solidFill>
                  <a:schemeClr val="tx1"/>
                </a:solidFill>
                <a:latin typeface="HG丸ｺﾞｼｯｸM-PRO" panose="020F0600000000000000" pitchFamily="50" charset="-128"/>
              </a:rPr>
              <a:t>実績報告書提出</a:t>
            </a:r>
            <a:endParaRPr lang="ja-JP" altLang="en-US" dirty="0">
              <a:solidFill>
                <a:schemeClr val="tx1"/>
              </a:solidFill>
              <a:latin typeface="HG丸ｺﾞｼｯｸM-PRO" panose="020F0600000000000000" pitchFamily="50" charset="-128"/>
            </a:endParaRPr>
          </a:p>
        </p:txBody>
      </p:sp>
    </p:spTree>
    <p:extLst>
      <p:ext uri="{BB962C8B-B14F-4D97-AF65-F5344CB8AC3E}">
        <p14:creationId xmlns:p14="http://schemas.microsoft.com/office/powerpoint/2010/main" val="2618724109"/>
      </p:ext>
    </p:extLst>
  </p:cSld>
  <p:clrMapOvr>
    <a:masterClrMapping/>
  </p:clrMapOvr>
  <p:transition>
    <p:zoom/>
  </p:transition>
</p:sld>
</file>

<file path=ppt/theme/theme1.xml><?xml version="1.0" encoding="utf-8"?>
<a:theme xmlns:a="http://schemas.openxmlformats.org/drawingml/2006/main" name="1_city_moriya">
  <a:themeElements>
    <a:clrScheme name="1_city_moriy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city_moriya">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400" b="0" i="0" u="none" strike="noStrike" cap="none" normalizeH="0" baseline="0" smtClean="0">
            <a:ln>
              <a:noFill/>
            </a:ln>
            <a:solidFill>
              <a:srgbClr val="008000"/>
            </a:solidFill>
            <a:effectLst/>
            <a:latin typeface="Times New Roman" pitchFamily="18" charset="0"/>
            <a:ea typeface="HG丸ｺﾞｼｯｸM-PRO" pitchFamily="5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400" b="0" i="0" u="none" strike="noStrike" cap="none" normalizeH="0" baseline="0" smtClean="0">
            <a:ln>
              <a:noFill/>
            </a:ln>
            <a:solidFill>
              <a:srgbClr val="008000"/>
            </a:solidFill>
            <a:effectLst/>
            <a:latin typeface="Times New Roman" pitchFamily="18" charset="0"/>
            <a:ea typeface="HG丸ｺﾞｼｯｸM-PRO" pitchFamily="50" charset="-128"/>
          </a:defRPr>
        </a:defPPr>
      </a:lstStyle>
    </a:lnDef>
  </a:objectDefaults>
  <a:extraClrSchemeLst>
    <a:extraClrScheme>
      <a:clrScheme name="1_city_moriya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city_moriy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city_moriya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city_moriya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city_moriy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city_moriy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city_moriy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Moriya</Template>
  <TotalTime>10392</TotalTime>
  <Words>928</Words>
  <Application>Microsoft Office PowerPoint</Application>
  <PresentationFormat>画面に合わせる (4:3)</PresentationFormat>
  <Paragraphs>141</Paragraphs>
  <Slides>8</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8</vt:i4>
      </vt:variant>
    </vt:vector>
  </HeadingPairs>
  <TitlesOfParts>
    <vt:vector size="15" baseType="lpstr">
      <vt:lpstr>EPSON 太丸ゴシック体Ｂ</vt:lpstr>
      <vt:lpstr>HG丸ｺﾞｼｯｸM-PRO</vt:lpstr>
      <vt:lpstr>ＭＳ Ｐゴシック</vt:lpstr>
      <vt:lpstr>Arial</vt:lpstr>
      <vt:lpstr>Calibri</vt:lpstr>
      <vt:lpstr>Times New Roman</vt:lpstr>
      <vt:lpstr>1_city_moriya</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Moriya_City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2013-04-15T01:43:28Z</dcterms:created>
  <dc:creator>CJ5P0062</dc:creator>
  <cp:lastModifiedBy>LGCL7004</cp:lastModifiedBy>
  <cp:lastPrinted>2019-09-19T02:40:22Z</cp:lastPrinted>
  <dcterms:modified xsi:type="dcterms:W3CDTF">2019-09-19T02:43:53Z</dcterms:modified>
  <cp:revision>854</cp:revision>
  <dc:title>スライド 1</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838431</vt:lpwstr>
  </property>
  <property fmtid="{D5CDD505-2E9C-101B-9397-08002B2CF9AE}" pid="3" name="NXPowerLiteSettings">
    <vt:lpwstr>F7000400038000</vt:lpwstr>
  </property>
  <property fmtid="{D5CDD505-2E9C-101B-9397-08002B2CF9AE}" pid="4" name="NXPowerLiteVersion">
    <vt:lpwstr>S6.2.11</vt:lpwstr>
  </property>
</Properties>
</file>